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1" r:id="rId10"/>
    <p:sldId id="270" r:id="rId11"/>
    <p:sldId id="263" r:id="rId12"/>
    <p:sldId id="271" r:id="rId13"/>
    <p:sldId id="272" r:id="rId14"/>
    <p:sldId id="273" r:id="rId15"/>
    <p:sldId id="264" r:id="rId16"/>
    <p:sldId id="274" r:id="rId17"/>
    <p:sldId id="266" r:id="rId18"/>
    <p:sldId id="267" r:id="rId19"/>
    <p:sldId id="268" r:id="rId20"/>
    <p:sldId id="269" r:id="rId21"/>
  </p:sldIdLst>
  <p:sldSz cx="12192000" cy="6858000"/>
  <p:notesSz cx="6858000" cy="9144000"/>
  <p:embeddedFontLst>
    <p:embeddedFont>
      <p:font typeface="Century Gothic" panose="020B0502020202020204" pitchFamily="34" charset="0"/>
      <p:regular r:id="rId23"/>
      <p:bold r:id="rId24"/>
      <p:italic r:id="rId25"/>
      <p:boldItalic r:id="rId26"/>
    </p:embeddedFont>
  </p:embeddedFontLst>
  <p:custDataLst>
    <p:tags r:id="rId2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8"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59"/>
    <p:restoredTop sz="94694"/>
  </p:normalViewPr>
  <p:slideViewPr>
    <p:cSldViewPr snapToGrid="0">
      <p:cViewPr varScale="1">
        <p:scale>
          <a:sx n="108" d="100"/>
          <a:sy n="108" d="100"/>
        </p:scale>
        <p:origin x="208" y="4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customschemas.google.com/relationships/presentationmetadata" Target="meta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gs" Target="tags/tag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79C3BBAA-46F1-60C8-D4A3-E2B8CD6D5F8B}"/>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9D48DDFC-C109-7D6D-94E9-6017B3CEC4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878E0B92-B0BE-476A-0AAE-9AB7ED21DA1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497050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450FB133-A976-2A83-AE1C-AD95B0518296}"/>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0AF918B5-102F-30A7-C329-B09D2963A4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A302D689-6642-215A-B2E6-5B83D3B60BF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58379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a:extLst>
            <a:ext uri="{FF2B5EF4-FFF2-40B4-BE49-F238E27FC236}">
              <a16:creationId xmlns:a16="http://schemas.microsoft.com/office/drawing/2014/main" id="{981A9BD8-B115-326C-67FD-99DDB39996D3}"/>
            </a:ext>
          </a:extLst>
        </p:cNvPr>
        <p:cNvGrpSpPr/>
        <p:nvPr/>
      </p:nvGrpSpPr>
      <p:grpSpPr>
        <a:xfrm>
          <a:off x="0" y="0"/>
          <a:ext cx="0" cy="0"/>
          <a:chOff x="0" y="0"/>
          <a:chExt cx="0" cy="0"/>
        </a:xfrm>
      </p:grpSpPr>
      <p:sp>
        <p:nvSpPr>
          <p:cNvPr id="213" name="Google Shape;213;p11:notes">
            <a:extLst>
              <a:ext uri="{FF2B5EF4-FFF2-40B4-BE49-F238E27FC236}">
                <a16:creationId xmlns:a16="http://schemas.microsoft.com/office/drawing/2014/main" id="{285AE610-4776-CC07-8458-EC9BAD1E42C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a:extLst>
              <a:ext uri="{FF2B5EF4-FFF2-40B4-BE49-F238E27FC236}">
                <a16:creationId xmlns:a16="http://schemas.microsoft.com/office/drawing/2014/main" id="{49278DF1-B84A-38B1-6A27-7B34403939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01238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13CF1222-5013-3D7C-F496-5FB72B290F9F}"/>
            </a:ext>
          </a:extLst>
        </p:cNvPr>
        <p:cNvGrpSpPr/>
        <p:nvPr/>
      </p:nvGrpSpPr>
      <p:grpSpPr>
        <a:xfrm>
          <a:off x="0" y="0"/>
          <a:ext cx="0" cy="0"/>
          <a:chOff x="0" y="0"/>
          <a:chExt cx="0" cy="0"/>
        </a:xfrm>
      </p:grpSpPr>
      <p:sp>
        <p:nvSpPr>
          <p:cNvPr id="178" name="Google Shape;178;p7:notes">
            <a:extLst>
              <a:ext uri="{FF2B5EF4-FFF2-40B4-BE49-F238E27FC236}">
                <a16:creationId xmlns:a16="http://schemas.microsoft.com/office/drawing/2014/main" id="{714A3C0A-ABF9-233A-83FA-A0C1BEEA8D4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a:extLst>
              <a:ext uri="{FF2B5EF4-FFF2-40B4-BE49-F238E27FC236}">
                <a16:creationId xmlns:a16="http://schemas.microsoft.com/office/drawing/2014/main" id="{672B929E-9F40-4FD9-94E9-7F1EBFDBE4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76335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44BDEAA5-A3A4-A15B-F17A-82AD8C0698FE}"/>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CF85E0AF-B6D8-2AE9-CD76-EDC5A03953C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AF3A5E0F-A8C4-3655-18D1-8480C77406C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521883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0.m4a"/><Relationship Id="rId7" Type="http://schemas.openxmlformats.org/officeDocument/2006/relationships/image" Target="../media/image10.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audio" Target="../media/media11.m4a"/><Relationship Id="rId7" Type="http://schemas.openxmlformats.org/officeDocument/2006/relationships/image" Target="../media/image12.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14.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7.m4a"/><Relationship Id="rId7" Type="http://schemas.openxmlformats.org/officeDocument/2006/relationships/image" Target="../media/image3.png"/><Relationship Id="rId2" Type="http://schemas.microsoft.com/office/2007/relationships/media" Target="../media/media17.m4a"/><Relationship Id="rId1" Type="http://schemas.openxmlformats.org/officeDocument/2006/relationships/tags" Target="../tags/tag18.xml"/><Relationship Id="rId6" Type="http://schemas.openxmlformats.org/officeDocument/2006/relationships/hyperlink" Target="https://github.com/resources/articles/devops/pipeline" TargetMode="External"/><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9.m4a"/><Relationship Id="rId7" Type="http://schemas.openxmlformats.org/officeDocument/2006/relationships/image" Target="../media/image8.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Hannah Hendrix</a:t>
            </a:r>
            <a:endParaRPr dirty="0"/>
          </a:p>
          <a:p>
            <a:pPr marL="0" lvl="0" indent="0" algn="l" rtl="0">
              <a:lnSpc>
                <a:spcPct val="70000"/>
              </a:lnSpc>
              <a:spcBef>
                <a:spcPts val="1000"/>
              </a:spcBef>
              <a:spcAft>
                <a:spcPts val="0"/>
              </a:spcAft>
              <a:buClr>
                <a:schemeClr val="lt1"/>
              </a:buClr>
              <a:buSzPts val="1850"/>
              <a:buNone/>
            </a:pPr>
            <a:endParaRPr sz="1850" i="1" dirty="0"/>
          </a:p>
          <a:p>
            <a:pPr marL="0" lvl="0" indent="0" algn="l" rtl="0">
              <a:lnSpc>
                <a:spcPct val="70000"/>
              </a:lnSpc>
              <a:spcBef>
                <a:spcPts val="1000"/>
              </a:spcBef>
              <a:spcAft>
                <a:spcPts val="0"/>
              </a:spcAft>
              <a:buSzPts val="1850"/>
              <a:buNone/>
            </a:pPr>
            <a:r>
              <a:rPr lang="en-US" dirty="0"/>
              <a:t>Policies, Standards, Principles, and Best Practices</a:t>
            </a:r>
            <a:endParaRPr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53" name="Audio 52">
            <a:extLst>
              <a:ext uri="{FF2B5EF4-FFF2-40B4-BE49-F238E27FC236}">
                <a16:creationId xmlns:a16="http://schemas.microsoft.com/office/drawing/2014/main" id="{B345A7D5-E757-32A6-0BDE-2709DCD2BD2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4280"/>
    </mc:Choice>
    <mc:Fallback>
      <p:transition spd="slow" advTm="342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52B70C60-ABFB-9EA5-EB50-36F247F70E1B}"/>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9781206C-01E7-6B5B-EE96-1C7C23B98C62}"/>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a:extLst>
              <a:ext uri="{FF2B5EF4-FFF2-40B4-BE49-F238E27FC236}">
                <a16:creationId xmlns:a16="http://schemas.microsoft.com/office/drawing/2014/main" id="{62669A1D-775D-6E47-596A-A2EE0B6066B4}"/>
              </a:ext>
            </a:extLst>
          </p:cNvPr>
          <p:cNvSpPr txBox="1">
            <a:spLocks noGrp="1"/>
          </p:cNvSpPr>
          <p:nvPr>
            <p:ph type="body" idx="1"/>
          </p:nvPr>
        </p:nvSpPr>
        <p:spPr>
          <a:xfrm>
            <a:off x="685800" y="1619947"/>
            <a:ext cx="10820400" cy="1149225"/>
          </a:xfrm>
          <a:prstGeom prst="rect">
            <a:avLst/>
          </a:prstGeom>
          <a:noFill/>
          <a:ln>
            <a:noFill/>
          </a:ln>
        </p:spPr>
        <p:txBody>
          <a:bodyPr spcFirstLastPara="1" wrap="square" lIns="91425" tIns="45700" rIns="91425" bIns="45700" anchor="t" anchorCtr="0">
            <a:noAutofit/>
          </a:bodyPr>
          <a:lstStyle/>
          <a:p>
            <a:pPr marL="342900"/>
            <a:r>
              <a:rPr lang="en-US" sz="1600" dirty="0"/>
              <a:t>Vulnerability Tested: Command Injection</a:t>
            </a:r>
          </a:p>
          <a:p>
            <a:pPr marL="342900"/>
            <a:r>
              <a:rPr lang="en-US" sz="1600" dirty="0"/>
              <a:t> Test Details:</a:t>
            </a:r>
          </a:p>
          <a:p>
            <a:pPr marL="800100" lvl="1"/>
            <a:r>
              <a:rPr lang="en-US" sz="1600" dirty="0"/>
              <a:t>Positive Test: </a:t>
            </a:r>
          </a:p>
          <a:p>
            <a:pPr marL="1257300" lvl="2"/>
            <a:r>
              <a:rPr lang="en-US" sz="1400" dirty="0"/>
              <a:t>The </a:t>
            </a:r>
            <a:r>
              <a:rPr lang="en-US" sz="1400" dirty="0" err="1"/>
              <a:t>executeCommandSecure</a:t>
            </a:r>
            <a:r>
              <a:rPr lang="en-US" sz="1400" dirty="0"/>
              <a:t> function handles inputs securely by validating user input to allow only alphanumeric characters and spaces.</a:t>
            </a:r>
          </a:p>
          <a:p>
            <a:pPr marL="1257300" lvl="2"/>
            <a:r>
              <a:rPr lang="en-US" sz="1400" dirty="0"/>
              <a:t>Valid inputs like "Hello World" return correct results, and invalid inputs like "Hello; rm -rf /" are safely rejected with exceptions.</a:t>
            </a:r>
          </a:p>
          <a:p>
            <a:pPr marL="800100" lvl="1"/>
            <a:r>
              <a:rPr lang="en-US" sz="1600" dirty="0"/>
              <a:t>Negative Test:</a:t>
            </a:r>
          </a:p>
          <a:p>
            <a:pPr marL="1257300" lvl="2"/>
            <a:r>
              <a:rPr lang="en-US" sz="1400" dirty="0"/>
              <a:t>The </a:t>
            </a:r>
            <a:r>
              <a:rPr lang="en-US" sz="1400" dirty="0" err="1"/>
              <a:t>executeCommandInsecure</a:t>
            </a:r>
            <a:r>
              <a:rPr lang="en-US" sz="1400" dirty="0"/>
              <a:t> function demonstrates the command injection vulnerability.</a:t>
            </a:r>
          </a:p>
          <a:p>
            <a:pPr marL="1257300" lvl="2"/>
            <a:r>
              <a:rPr lang="en-US" sz="1400" dirty="0"/>
              <a:t>Malicious inputs like "Hello; rm -rf /" bypass validation and are executed, exposing the system to security risks.</a:t>
            </a:r>
          </a:p>
          <a:p>
            <a:pPr marL="0" indent="0">
              <a:buNone/>
            </a:pPr>
            <a:endParaRPr lang="en-US" dirty="0"/>
          </a:p>
          <a:p>
            <a:pPr marL="0" indent="0">
              <a:buNone/>
            </a:pPr>
            <a:endParaRPr dirty="0"/>
          </a:p>
        </p:txBody>
      </p:sp>
      <p:pic>
        <p:nvPicPr>
          <p:cNvPr id="197" name="Google Shape;197;g9504e29505_0_0" descr="Green Pace logo">
            <a:extLst>
              <a:ext uri="{FF2B5EF4-FFF2-40B4-BE49-F238E27FC236}">
                <a16:creationId xmlns:a16="http://schemas.microsoft.com/office/drawing/2014/main" id="{70855E66-A0C6-15B6-CE92-77D92420ADA7}"/>
              </a:ext>
            </a:extLst>
          </p:cNvPr>
          <p:cNvPicPr preferRelativeResize="0"/>
          <p:nvPr/>
        </p:nvPicPr>
        <p:blipFill>
          <a:blip r:embed="rId6">
            <a:alphaModFix/>
          </a:blip>
          <a:stretch>
            <a:fillRect/>
          </a:stretch>
        </p:blipFill>
        <p:spPr>
          <a:xfrm>
            <a:off x="685800" y="189760"/>
            <a:ext cx="886601" cy="1149225"/>
          </a:xfrm>
          <a:prstGeom prst="rect">
            <a:avLst/>
          </a:prstGeom>
          <a:noFill/>
          <a:ln>
            <a:noFill/>
          </a:ln>
        </p:spPr>
      </p:pic>
      <p:pic>
        <p:nvPicPr>
          <p:cNvPr id="3" name="Picture 2" descr="A computer screen shot of a program&#10;&#10;Description automatically generated">
            <a:extLst>
              <a:ext uri="{FF2B5EF4-FFF2-40B4-BE49-F238E27FC236}">
                <a16:creationId xmlns:a16="http://schemas.microsoft.com/office/drawing/2014/main" id="{5933723F-674A-82CA-08A4-1D3F5ECA54D0}"/>
              </a:ext>
            </a:extLst>
          </p:cNvPr>
          <p:cNvPicPr>
            <a:picLocks noChangeAspect="1"/>
          </p:cNvPicPr>
          <p:nvPr/>
        </p:nvPicPr>
        <p:blipFill>
          <a:blip r:embed="rId7"/>
          <a:stretch>
            <a:fillRect/>
          </a:stretch>
        </p:blipFill>
        <p:spPr>
          <a:xfrm>
            <a:off x="7691253" y="4571770"/>
            <a:ext cx="3384468" cy="2193138"/>
          </a:xfrm>
          <a:prstGeom prst="rect">
            <a:avLst/>
          </a:prstGeom>
        </p:spPr>
      </p:pic>
      <p:pic>
        <p:nvPicPr>
          <p:cNvPr id="5" name="Picture 4" descr="A screen shot of a computer program&#10;&#10;Description automatically generated">
            <a:extLst>
              <a:ext uri="{FF2B5EF4-FFF2-40B4-BE49-F238E27FC236}">
                <a16:creationId xmlns:a16="http://schemas.microsoft.com/office/drawing/2014/main" id="{F1377D38-C6B1-4891-AD5C-A0559DE4EB0B}"/>
              </a:ext>
            </a:extLst>
          </p:cNvPr>
          <p:cNvPicPr>
            <a:picLocks noChangeAspect="1"/>
          </p:cNvPicPr>
          <p:nvPr/>
        </p:nvPicPr>
        <p:blipFill>
          <a:blip r:embed="rId8"/>
          <a:stretch>
            <a:fillRect/>
          </a:stretch>
        </p:blipFill>
        <p:spPr>
          <a:xfrm>
            <a:off x="1279568" y="4571770"/>
            <a:ext cx="3814948" cy="2188270"/>
          </a:xfrm>
          <a:prstGeom prst="rect">
            <a:avLst/>
          </a:prstGeom>
        </p:spPr>
      </p:pic>
      <p:pic>
        <p:nvPicPr>
          <p:cNvPr id="11" name="Audio 10">
            <a:extLst>
              <a:ext uri="{FF2B5EF4-FFF2-40B4-BE49-F238E27FC236}">
                <a16:creationId xmlns:a16="http://schemas.microsoft.com/office/drawing/2014/main" id="{E2697033-12B3-8219-05C9-3A368C4A2D55}"/>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172610296"/>
      </p:ext>
    </p:extLst>
  </p:cSld>
  <p:clrMapOvr>
    <a:masterClrMapping/>
  </p:clrMapOvr>
  <mc:AlternateContent xmlns:mc="http://schemas.openxmlformats.org/markup-compatibility/2006">
    <mc:Choice xmlns:p14="http://schemas.microsoft.com/office/powerpoint/2010/main" Requires="p14">
      <p:transition spd="slow" p14:dur="2000" advTm="83517"/>
    </mc:Choice>
    <mc:Fallback>
      <p:transition spd="slow" advTm="835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EE58F536-BE92-4630-D641-C77222F70650}"/>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23AE0A86-3397-17C1-41F1-69800410A818}"/>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a:extLst>
              <a:ext uri="{FF2B5EF4-FFF2-40B4-BE49-F238E27FC236}">
                <a16:creationId xmlns:a16="http://schemas.microsoft.com/office/drawing/2014/main" id="{22A6215E-B078-3A6B-39AB-24A29C49C656}"/>
              </a:ext>
            </a:extLst>
          </p:cNvPr>
          <p:cNvSpPr txBox="1">
            <a:spLocks noGrp="1"/>
          </p:cNvSpPr>
          <p:nvPr>
            <p:ph type="body" idx="1"/>
          </p:nvPr>
        </p:nvSpPr>
        <p:spPr>
          <a:xfrm>
            <a:off x="685800" y="1416900"/>
            <a:ext cx="10820400" cy="4024200"/>
          </a:xfrm>
          <a:prstGeom prst="rect">
            <a:avLst/>
          </a:prstGeom>
          <a:noFill/>
          <a:ln>
            <a:noFill/>
          </a:ln>
        </p:spPr>
        <p:txBody>
          <a:bodyPr spcFirstLastPara="1" wrap="square" lIns="91425" tIns="45700" rIns="91425" bIns="45700" anchor="t" anchorCtr="0">
            <a:noAutofit/>
          </a:bodyPr>
          <a:lstStyle/>
          <a:p>
            <a:pPr marL="342900"/>
            <a:r>
              <a:rPr lang="en-US" sz="1400" dirty="0"/>
              <a:t>Vulnerability Tested: Division By Zero</a:t>
            </a:r>
          </a:p>
          <a:p>
            <a:pPr marL="342900"/>
            <a:r>
              <a:rPr lang="en-US" sz="1400" dirty="0"/>
              <a:t>Test Details:</a:t>
            </a:r>
          </a:p>
          <a:p>
            <a:pPr marL="800100" lvl="1"/>
            <a:r>
              <a:rPr lang="en-US" sz="1400" dirty="0"/>
              <a:t>Positive test: The </a:t>
            </a:r>
            <a:r>
              <a:rPr lang="en-US" sz="1400" dirty="0" err="1"/>
              <a:t>divideSecure</a:t>
            </a:r>
            <a:r>
              <a:rPr lang="en-US" sz="1400" dirty="0"/>
              <a:t> function handles inputs securely by validating the denominator before performing division.</a:t>
            </a:r>
          </a:p>
          <a:p>
            <a:pPr marL="1257300" lvl="2"/>
            <a:r>
              <a:rPr lang="en-US" sz="1200" dirty="0"/>
              <a:t>For valid inputs like 10 / 2, it correctly returns 5.0.</a:t>
            </a:r>
          </a:p>
          <a:p>
            <a:pPr marL="1257300" lvl="2"/>
            <a:r>
              <a:rPr lang="en-US" sz="1200" dirty="0"/>
              <a:t>For invalid inputs, such as dividing by zero, it throws a std::runtime_error to prevent undefined behavior.</a:t>
            </a:r>
          </a:p>
          <a:p>
            <a:pPr marL="800100" lvl="1"/>
            <a:r>
              <a:rPr lang="en-US" sz="1400" dirty="0"/>
              <a:t>Negative Test:</a:t>
            </a:r>
          </a:p>
          <a:p>
            <a:pPr marL="1257300" lvl="2"/>
            <a:r>
              <a:rPr lang="en-US" sz="1200" dirty="0"/>
              <a:t>The </a:t>
            </a:r>
            <a:r>
              <a:rPr lang="en-US" sz="1200" dirty="0" err="1"/>
              <a:t>divideInsecure</a:t>
            </a:r>
            <a:r>
              <a:rPr lang="en-US" sz="1200" dirty="0"/>
              <a:t> function demonstrates the division by zero vulnerability.</a:t>
            </a:r>
          </a:p>
          <a:p>
            <a:pPr marL="1257300" lvl="2"/>
            <a:r>
              <a:rPr lang="en-US" sz="1200" dirty="0"/>
              <a:t>It does not validate the denominator, allowing undefined behavior or potential crashes when dividing by zero.</a:t>
            </a:r>
          </a:p>
          <a:p>
            <a:pPr marL="1257300" lvl="2"/>
            <a:r>
              <a:rPr lang="en-US" sz="1200" dirty="0"/>
              <a:t>This test intentionally fails to emphasize the risks of not handling division by zero.</a:t>
            </a:r>
            <a:endParaRPr sz="1200" dirty="0"/>
          </a:p>
        </p:txBody>
      </p:sp>
      <p:pic>
        <p:nvPicPr>
          <p:cNvPr id="197" name="Google Shape;197;g9504e29505_0_0" descr="Green Pace logo">
            <a:extLst>
              <a:ext uri="{FF2B5EF4-FFF2-40B4-BE49-F238E27FC236}">
                <a16:creationId xmlns:a16="http://schemas.microsoft.com/office/drawing/2014/main" id="{112496DF-930C-B52A-A1B2-C89B999602AB}"/>
              </a:ext>
            </a:extLst>
          </p:cNvPr>
          <p:cNvPicPr preferRelativeResize="0"/>
          <p:nvPr/>
        </p:nvPicPr>
        <p:blipFill>
          <a:blip r:embed="rId6">
            <a:alphaModFix/>
          </a:blip>
          <a:stretch>
            <a:fillRect/>
          </a:stretch>
        </p:blipFill>
        <p:spPr>
          <a:xfrm>
            <a:off x="707249" y="402129"/>
            <a:ext cx="886601" cy="1149225"/>
          </a:xfrm>
          <a:prstGeom prst="rect">
            <a:avLst/>
          </a:prstGeom>
          <a:noFill/>
          <a:ln>
            <a:noFill/>
          </a:ln>
        </p:spPr>
      </p:pic>
      <p:pic>
        <p:nvPicPr>
          <p:cNvPr id="3" name="Picture 2" descr="A computer screen shot of a computer program&#10;&#10;Description automatically generated">
            <a:extLst>
              <a:ext uri="{FF2B5EF4-FFF2-40B4-BE49-F238E27FC236}">
                <a16:creationId xmlns:a16="http://schemas.microsoft.com/office/drawing/2014/main" id="{47146BE6-4D6D-B6A1-C111-46833487CC41}"/>
              </a:ext>
            </a:extLst>
          </p:cNvPr>
          <p:cNvPicPr>
            <a:picLocks noChangeAspect="1"/>
          </p:cNvPicPr>
          <p:nvPr/>
        </p:nvPicPr>
        <p:blipFill>
          <a:blip r:embed="rId7"/>
          <a:stretch>
            <a:fillRect/>
          </a:stretch>
        </p:blipFill>
        <p:spPr>
          <a:xfrm>
            <a:off x="7011924" y="4120739"/>
            <a:ext cx="4029529" cy="2468514"/>
          </a:xfrm>
          <a:prstGeom prst="rect">
            <a:avLst/>
          </a:prstGeom>
        </p:spPr>
      </p:pic>
      <p:pic>
        <p:nvPicPr>
          <p:cNvPr id="5" name="Picture 4" descr="A computer screen shot of text&#10;&#10;Description automatically generated">
            <a:extLst>
              <a:ext uri="{FF2B5EF4-FFF2-40B4-BE49-F238E27FC236}">
                <a16:creationId xmlns:a16="http://schemas.microsoft.com/office/drawing/2014/main" id="{405AF7E0-E70C-8681-9136-8F4E1B036388}"/>
              </a:ext>
            </a:extLst>
          </p:cNvPr>
          <p:cNvPicPr>
            <a:picLocks noChangeAspect="1"/>
          </p:cNvPicPr>
          <p:nvPr/>
        </p:nvPicPr>
        <p:blipFill>
          <a:blip r:embed="rId8"/>
          <a:stretch>
            <a:fillRect/>
          </a:stretch>
        </p:blipFill>
        <p:spPr>
          <a:xfrm>
            <a:off x="1150549" y="4120738"/>
            <a:ext cx="4029529" cy="2468514"/>
          </a:xfrm>
          <a:prstGeom prst="rect">
            <a:avLst/>
          </a:prstGeom>
        </p:spPr>
      </p:pic>
      <p:pic>
        <p:nvPicPr>
          <p:cNvPr id="11" name="Audio 10">
            <a:extLst>
              <a:ext uri="{FF2B5EF4-FFF2-40B4-BE49-F238E27FC236}">
                <a16:creationId xmlns:a16="http://schemas.microsoft.com/office/drawing/2014/main" id="{326136AE-209E-21CD-DF9D-8A9F08C8999E}"/>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060581462"/>
      </p:ext>
    </p:extLst>
  </p:cSld>
  <p:clrMapOvr>
    <a:masterClrMapping/>
  </p:clrMapOvr>
  <mc:AlternateContent xmlns:mc="http://schemas.openxmlformats.org/markup-compatibility/2006">
    <mc:Choice xmlns:p14="http://schemas.microsoft.com/office/powerpoint/2010/main" Requires="p14">
      <p:transition spd="slow" p14:dur="2000" advTm="70477"/>
    </mc:Choice>
    <mc:Fallback>
      <p:transition spd="slow" advTm="704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9" name="Audio 8">
            <a:extLst>
              <a:ext uri="{FF2B5EF4-FFF2-40B4-BE49-F238E27FC236}">
                <a16:creationId xmlns:a16="http://schemas.microsoft.com/office/drawing/2014/main" id="{19BCCD2B-26AB-33FB-6F9C-52D9BF8D6FCB}"/>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130"/>
    </mc:Choice>
    <mc:Fallback>
      <p:transition spd="slow" advTm="101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5">
          <a:extLst>
            <a:ext uri="{FF2B5EF4-FFF2-40B4-BE49-F238E27FC236}">
              <a16:creationId xmlns:a16="http://schemas.microsoft.com/office/drawing/2014/main" id="{91D67C9B-F20F-B3F6-2D3B-CD1F49E2EBBD}"/>
            </a:ext>
          </a:extLst>
        </p:cNvPr>
        <p:cNvGrpSpPr/>
        <p:nvPr/>
      </p:nvGrpSpPr>
      <p:grpSpPr>
        <a:xfrm>
          <a:off x="0" y="0"/>
          <a:ext cx="0" cy="0"/>
          <a:chOff x="0" y="0"/>
          <a:chExt cx="0" cy="0"/>
        </a:xfrm>
      </p:grpSpPr>
      <p:sp>
        <p:nvSpPr>
          <p:cNvPr id="216" name="Google Shape;216;p11">
            <a:extLst>
              <a:ext uri="{FF2B5EF4-FFF2-40B4-BE49-F238E27FC236}">
                <a16:creationId xmlns:a16="http://schemas.microsoft.com/office/drawing/2014/main" id="{CEE7C319-8A65-8D5E-5833-730F71441693}"/>
              </a:ext>
            </a:extLst>
          </p:cNvPr>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7" name="Google Shape;217;p11">
            <a:extLst>
              <a:ext uri="{FF2B5EF4-FFF2-40B4-BE49-F238E27FC236}">
                <a16:creationId xmlns:a16="http://schemas.microsoft.com/office/drawing/2014/main" id="{EC86CD40-7747-073D-FD8B-123BF27A609C}"/>
              </a:ext>
            </a:extLst>
          </p:cNvPr>
          <p:cNvSpPr txBox="1">
            <a:spLocks noGrp="1"/>
          </p:cNvSpPr>
          <p:nvPr>
            <p:ph type="body" idx="1"/>
          </p:nvPr>
        </p:nvSpPr>
        <p:spPr>
          <a:xfrm>
            <a:off x="685800" y="1600794"/>
            <a:ext cx="10820400" cy="4871257"/>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lt1"/>
              </a:buClr>
              <a:buSzPts val="2000"/>
              <a:buNone/>
            </a:pPr>
            <a:r>
              <a:rPr lang="en-US" sz="2000" dirty="0"/>
              <a:t>DevSecOps Pipeline:</a:t>
            </a:r>
          </a:p>
          <a:p>
            <a:pPr marL="342900">
              <a:spcBef>
                <a:spcPts val="0"/>
              </a:spcBef>
              <a:buSzPts val="2000"/>
            </a:pPr>
            <a:r>
              <a:rPr lang="en-US" sz="2000" dirty="0"/>
              <a:t>Pre-Production:</a:t>
            </a:r>
          </a:p>
          <a:p>
            <a:pPr marL="800100" lvl="1">
              <a:spcBef>
                <a:spcPts val="0"/>
              </a:spcBef>
              <a:buSzPts val="2000"/>
            </a:pPr>
            <a:r>
              <a:rPr lang="en-US" sz="2000" dirty="0"/>
              <a:t>Assess and Plan: Threat modeling tools (e.g., OWASP Threat Dragon) identify potential vulnerabilities and regulatory impacts.</a:t>
            </a:r>
          </a:p>
          <a:p>
            <a:pPr marL="800100" lvl="1">
              <a:spcBef>
                <a:spcPts val="0"/>
              </a:spcBef>
              <a:buSzPts val="2000"/>
            </a:pPr>
            <a:r>
              <a:rPr lang="en-US" sz="2000" dirty="0"/>
              <a:t>Design: Security-driven design frameworks and static analysis tools (e.g., SonarQube) ensure best practices are followed.</a:t>
            </a:r>
          </a:p>
          <a:p>
            <a:pPr marL="800100" lvl="1">
              <a:spcBef>
                <a:spcPts val="0"/>
              </a:spcBef>
              <a:buSzPts val="2000"/>
            </a:pPr>
            <a:r>
              <a:rPr lang="en-US" sz="2000" dirty="0"/>
              <a:t>Build: Trusted repositories and secure open-source tools (e.g., </a:t>
            </a:r>
            <a:r>
              <a:rPr lang="en-US" sz="2000" dirty="0" err="1"/>
              <a:t>Snyk</a:t>
            </a:r>
            <a:r>
              <a:rPr lang="en-US" sz="2000" dirty="0"/>
              <a:t>) validate code dependencies and prevent vulnerabilities.</a:t>
            </a:r>
          </a:p>
          <a:p>
            <a:pPr marL="800100" lvl="1">
              <a:spcBef>
                <a:spcPts val="0"/>
              </a:spcBef>
              <a:buSzPts val="2000"/>
            </a:pPr>
            <a:r>
              <a:rPr lang="en-US" sz="2000" dirty="0"/>
              <a:t>Verify and Test: Vulnerability scanners (e.g., </a:t>
            </a:r>
            <a:r>
              <a:rPr lang="en-US" sz="2000" dirty="0" err="1"/>
              <a:t>Cppcheck</a:t>
            </a:r>
            <a:r>
              <a:rPr lang="en-US" sz="2000" dirty="0"/>
              <a:t>) and compliance testing tools validate functional and security standards.</a:t>
            </a:r>
          </a:p>
          <a:p>
            <a:pPr marL="342900">
              <a:spcBef>
                <a:spcPts val="0"/>
              </a:spcBef>
              <a:buSzPts val="2000"/>
            </a:pPr>
            <a:endParaRPr lang="en-US" sz="2000" dirty="0"/>
          </a:p>
          <a:p>
            <a:pPr marL="342900">
              <a:spcBef>
                <a:spcPts val="0"/>
              </a:spcBef>
              <a:buSzPts val="2000"/>
            </a:pPr>
            <a:r>
              <a:rPr lang="en-US" sz="2000" dirty="0"/>
              <a:t>Production:</a:t>
            </a:r>
          </a:p>
          <a:p>
            <a:pPr marL="800100" lvl="1">
              <a:spcBef>
                <a:spcPts val="0"/>
              </a:spcBef>
              <a:buSzPts val="2000"/>
            </a:pPr>
            <a:r>
              <a:rPr lang="en-US" sz="1800" dirty="0"/>
              <a:t>Transition and Health Check: Penetration testing tools (e.g., OWASP ZAP) validate deployment security configurations.</a:t>
            </a:r>
          </a:p>
          <a:p>
            <a:pPr marL="800100" lvl="1">
              <a:spcBef>
                <a:spcPts val="0"/>
              </a:spcBef>
              <a:buSzPts val="2000"/>
            </a:pPr>
            <a:r>
              <a:rPr lang="en-US" dirty="0"/>
              <a:t>Monitor and Detect: SIEM tools (e.g., Splunk) and intrusion detection systems (e.g., Snort) monitor and log system activity.</a:t>
            </a:r>
          </a:p>
          <a:p>
            <a:pPr marL="800100" lvl="1">
              <a:spcBef>
                <a:spcPts val="0"/>
              </a:spcBef>
              <a:buSzPts val="2000"/>
            </a:pPr>
            <a:r>
              <a:rPr lang="en-US" dirty="0"/>
              <a:t>Respond: Incident response platforms (e.g., Splunk Phantom) block attacks, rollback changes, and initiate remediation.</a:t>
            </a:r>
          </a:p>
          <a:p>
            <a:pPr marL="800100" lvl="1">
              <a:spcBef>
                <a:spcPts val="0"/>
              </a:spcBef>
              <a:buSzPts val="2000"/>
            </a:pPr>
            <a:r>
              <a:rPr lang="en-US" dirty="0"/>
              <a:t>Maintain and Stabilize: Post-incident assessments ensure systems return to baseline security and stable functionality.</a:t>
            </a:r>
          </a:p>
          <a:p>
            <a:pPr marL="800100" lvl="1">
              <a:spcBef>
                <a:spcPts val="0"/>
              </a:spcBef>
              <a:buSzPts val="2000"/>
            </a:pPr>
            <a:endParaRPr lang="en-US" dirty="0"/>
          </a:p>
          <a:p>
            <a:pPr marL="457200" lvl="1" indent="0">
              <a:spcBef>
                <a:spcPts val="0"/>
              </a:spcBef>
              <a:buSzPts val="2000"/>
              <a:buNone/>
            </a:pPr>
            <a:endParaRPr lang="en-US" dirty="0"/>
          </a:p>
          <a:p>
            <a:pPr marL="457200" lvl="1" indent="0">
              <a:spcBef>
                <a:spcPts val="0"/>
              </a:spcBef>
              <a:buSzPts val="2000"/>
              <a:buNone/>
            </a:pPr>
            <a:r>
              <a:rPr lang="en-US" dirty="0"/>
              <a:t>Source: (GitHub, 2024)</a:t>
            </a:r>
          </a:p>
        </p:txBody>
      </p:sp>
      <p:pic>
        <p:nvPicPr>
          <p:cNvPr id="218" name="Google Shape;218;p11" descr="Green Pace logo">
            <a:extLst>
              <a:ext uri="{FF2B5EF4-FFF2-40B4-BE49-F238E27FC236}">
                <a16:creationId xmlns:a16="http://schemas.microsoft.com/office/drawing/2014/main" id="{B1493054-A4B8-18D5-F9B9-E28406758111}"/>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8" name="Audio 17">
            <a:extLst>
              <a:ext uri="{FF2B5EF4-FFF2-40B4-BE49-F238E27FC236}">
                <a16:creationId xmlns:a16="http://schemas.microsoft.com/office/drawing/2014/main" id="{713012C9-0BF8-3CCF-3D13-C562642EEC6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332023113"/>
      </p:ext>
    </p:extLst>
  </p:cSld>
  <p:clrMapOvr>
    <a:masterClrMapping/>
  </p:clrMapOvr>
  <mc:AlternateContent xmlns:mc="http://schemas.openxmlformats.org/markup-compatibility/2006">
    <mc:Choice xmlns:p14="http://schemas.microsoft.com/office/powerpoint/2010/main" Requires="p14">
      <p:transition spd="slow" p14:dur="2000" advTm="89533"/>
    </mc:Choice>
    <mc:Fallback>
      <p:transition spd="slow" advTm="895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1638795"/>
            <a:ext cx="10820400" cy="4950955"/>
          </a:xfrm>
          <a:prstGeom prst="rect">
            <a:avLst/>
          </a:prstGeom>
          <a:noFill/>
          <a:ln>
            <a:noFill/>
          </a:ln>
        </p:spPr>
        <p:txBody>
          <a:bodyPr spcFirstLastPara="1" wrap="square" lIns="91425" tIns="45700" rIns="91425" bIns="45700" anchor="t" anchorCtr="0">
            <a:normAutofit fontScale="92500" lnSpcReduction="10000"/>
          </a:bodyPr>
          <a:lstStyle/>
          <a:p>
            <a:pPr marL="114300" indent="0">
              <a:buNone/>
            </a:pPr>
            <a:r>
              <a:rPr lang="en-US" sz="1600" dirty="0"/>
              <a:t>Problems:</a:t>
            </a:r>
          </a:p>
          <a:p>
            <a:pPr>
              <a:buFont typeface="Arial" panose="020B0604020202020204" pitchFamily="34" charset="0"/>
              <a:buChar char="•"/>
            </a:pPr>
            <a:r>
              <a:rPr lang="en-US" sz="1600" dirty="0"/>
              <a:t>Late integration of security increases undetected vulnerabilities.</a:t>
            </a:r>
          </a:p>
          <a:p>
            <a:pPr>
              <a:buFont typeface="Arial" panose="020B0604020202020204" pitchFamily="34" charset="0"/>
              <a:buChar char="•"/>
            </a:pPr>
            <a:r>
              <a:rPr lang="en-US" sz="1600" dirty="0"/>
              <a:t>Over-reliance on reactive measures raises remediation costs.</a:t>
            </a:r>
          </a:p>
          <a:p>
            <a:pPr>
              <a:buFont typeface="Arial" panose="020B0604020202020204" pitchFamily="34" charset="0"/>
              <a:buChar char="•"/>
            </a:pPr>
            <a:r>
              <a:rPr lang="en-US" sz="1600" dirty="0"/>
              <a:t>Limited automation leads to inconsistencies and human error.</a:t>
            </a:r>
          </a:p>
          <a:p>
            <a:pPr marL="114300" indent="0">
              <a:buNone/>
            </a:pPr>
            <a:r>
              <a:rPr lang="en-US" sz="1600" dirty="0"/>
              <a:t>Solutions:</a:t>
            </a:r>
          </a:p>
          <a:p>
            <a:pPr>
              <a:buFont typeface="Arial" panose="020B0604020202020204" pitchFamily="34" charset="0"/>
              <a:buChar char="•"/>
            </a:pPr>
            <a:r>
              <a:rPr lang="en-US" sz="1600" dirty="0"/>
              <a:t>Integrate security early with tools like OWASP Threat Dragon.</a:t>
            </a:r>
          </a:p>
          <a:p>
            <a:pPr>
              <a:buFont typeface="Arial" panose="020B0604020202020204" pitchFamily="34" charset="0"/>
              <a:buChar char="•"/>
            </a:pPr>
            <a:r>
              <a:rPr lang="en-US" sz="1600" dirty="0"/>
              <a:t>Automate testing using tools such as </a:t>
            </a:r>
            <a:r>
              <a:rPr lang="en-US" sz="1600" dirty="0" err="1"/>
              <a:t>Cppcheck</a:t>
            </a:r>
            <a:r>
              <a:rPr lang="en-US" sz="1600" dirty="0"/>
              <a:t> and OWASP ZAP.</a:t>
            </a:r>
          </a:p>
          <a:p>
            <a:pPr>
              <a:buFont typeface="Arial" panose="020B0604020202020204" pitchFamily="34" charset="0"/>
              <a:buChar char="•"/>
            </a:pPr>
            <a:r>
              <a:rPr lang="en-US" sz="1600" dirty="0"/>
              <a:t>Implement real-time monitoring with SIEM and intrusion detection.</a:t>
            </a:r>
          </a:p>
          <a:p>
            <a:pPr marL="114300" indent="0">
              <a:buNone/>
            </a:pPr>
            <a:r>
              <a:rPr lang="en-US" sz="1600" dirty="0"/>
              <a:t>Risks and Benefits:</a:t>
            </a:r>
          </a:p>
          <a:p>
            <a:pPr>
              <a:buFont typeface="Arial" panose="020B0604020202020204" pitchFamily="34" charset="0"/>
              <a:buChar char="•"/>
            </a:pPr>
            <a:r>
              <a:rPr lang="en-US" sz="1600" dirty="0"/>
              <a:t>Act Now: Reduces vulnerabilities early and improves system integrity but requires upfront investment.</a:t>
            </a:r>
          </a:p>
          <a:p>
            <a:pPr>
              <a:buFont typeface="Arial" panose="020B0604020202020204" pitchFamily="34" charset="0"/>
              <a:buChar char="•"/>
            </a:pPr>
            <a:r>
              <a:rPr lang="en-US" sz="1600" dirty="0"/>
              <a:t>Wait: Saves costs temporarily but increases risks of breaches and reputational damage.</a:t>
            </a:r>
          </a:p>
          <a:p>
            <a:pPr marL="114300" indent="0">
              <a:buNone/>
            </a:pPr>
            <a:r>
              <a:rPr lang="en-US" sz="1600" dirty="0"/>
              <a:t>Steps to Take:</a:t>
            </a:r>
          </a:p>
          <a:p>
            <a:r>
              <a:rPr lang="en-US" sz="1600" dirty="0"/>
              <a:t>Prioritize early security integration.</a:t>
            </a:r>
          </a:p>
          <a:p>
            <a:r>
              <a:rPr lang="en-US" sz="1600" dirty="0"/>
              <a:t>Automate testing in CI/CD pipelines.</a:t>
            </a:r>
          </a:p>
          <a:p>
            <a:r>
              <a:rPr lang="en-US" sz="1600" dirty="0"/>
              <a:t>Develop an incident response plan for post-incident recovery.</a:t>
            </a:r>
          </a:p>
          <a:p>
            <a:pPr marL="457200" lvl="1" indent="0">
              <a:spcBef>
                <a:spcPts val="0"/>
              </a:spcBef>
              <a:buSzPts val="2000"/>
              <a:buNone/>
            </a:pP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9" name="Audio 18">
            <a:extLst>
              <a:ext uri="{FF2B5EF4-FFF2-40B4-BE49-F238E27FC236}">
                <a16:creationId xmlns:a16="http://schemas.microsoft.com/office/drawing/2014/main" id="{97516D9D-7666-853B-380C-D93A5C385E9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8920"/>
    </mc:Choice>
    <mc:Fallback>
      <p:transition spd="slow" advTm="589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77500" lnSpcReduction="20000"/>
          </a:bodyPr>
          <a:lstStyle/>
          <a:p>
            <a:pPr marL="114300" indent="0">
              <a:buNone/>
            </a:pPr>
            <a:r>
              <a:rPr lang="en-US" dirty="0"/>
              <a:t>Gaps in the Security Policy:</a:t>
            </a:r>
          </a:p>
          <a:p>
            <a:pPr>
              <a:buFont typeface="+mj-lt"/>
              <a:buAutoNum type="arabicPeriod"/>
            </a:pPr>
            <a:r>
              <a:rPr lang="en-US" dirty="0"/>
              <a:t>Runtime Security: Limited focus on real-time threat detection and response during production.</a:t>
            </a:r>
          </a:p>
          <a:p>
            <a:pPr>
              <a:buFont typeface="+mj-lt"/>
              <a:buAutoNum type="arabicPeriod"/>
            </a:pPr>
            <a:r>
              <a:rPr lang="en-US" dirty="0"/>
              <a:t>Incident Response Plan: No comprehensive plan for addressing security incidents or recovering post-breach.</a:t>
            </a:r>
          </a:p>
          <a:p>
            <a:pPr>
              <a:buFont typeface="+mj-lt"/>
              <a:buAutoNum type="arabicPeriod"/>
            </a:pPr>
            <a:r>
              <a:rPr lang="en-US" dirty="0"/>
              <a:t>Automation Gaps: Inconsistent application of security automation in the CI/CD pipeline.</a:t>
            </a:r>
          </a:p>
          <a:p>
            <a:pPr>
              <a:buFont typeface="+mj-lt"/>
              <a:buAutoNum type="arabicPeriod"/>
            </a:pPr>
            <a:r>
              <a:rPr lang="en-US" dirty="0"/>
              <a:t>Third-Party Dependencies: Insufficient monitoring of vulnerabilities in third-party libraries and open-source tools.</a:t>
            </a:r>
          </a:p>
          <a:p>
            <a:pPr marL="114300" indent="0">
              <a:buNone/>
            </a:pPr>
            <a:r>
              <a:rPr lang="en-US" dirty="0"/>
              <a:t>Recommendations:</a:t>
            </a:r>
          </a:p>
          <a:p>
            <a:pPr marL="571500" indent="-457200">
              <a:buFont typeface="+mj-lt"/>
              <a:buAutoNum type="arabicPeriod"/>
            </a:pPr>
            <a:r>
              <a:rPr lang="en-US" dirty="0"/>
              <a:t>Implement real-time monitoring tools like SIEM and Runtime Application Self-Protection (RASP).</a:t>
            </a:r>
          </a:p>
          <a:p>
            <a:pPr marL="571500" indent="-457200">
              <a:buFont typeface="+mj-lt"/>
              <a:buAutoNum type="arabicPeriod"/>
            </a:pPr>
            <a:r>
              <a:rPr lang="en-US" dirty="0"/>
              <a:t>Develop and test a robust incident response plan to ensure rapid recovery.</a:t>
            </a:r>
          </a:p>
          <a:p>
            <a:pPr marL="571500" indent="-457200">
              <a:buFont typeface="+mj-lt"/>
              <a:buAutoNum type="arabicPeriod"/>
            </a:pPr>
            <a:r>
              <a:rPr lang="en-US" dirty="0"/>
              <a:t>Fully automate security testing during the build and verification phases.</a:t>
            </a:r>
          </a:p>
          <a:p>
            <a:pPr marL="571500" indent="-457200">
              <a:buFont typeface="+mj-lt"/>
              <a:buAutoNum type="arabicPeriod"/>
            </a:pPr>
            <a:r>
              <a:rPr lang="en-US" dirty="0"/>
              <a:t>Use tools like </a:t>
            </a:r>
            <a:r>
              <a:rPr lang="en-US" dirty="0" err="1"/>
              <a:t>Snyk</a:t>
            </a:r>
            <a:r>
              <a:rPr lang="en-US" dirty="0"/>
              <a:t> to monitor and manage vulnerabilities in third-party dependencies.</a:t>
            </a: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9" name="Audio 8">
            <a:extLst>
              <a:ext uri="{FF2B5EF4-FFF2-40B4-BE49-F238E27FC236}">
                <a16:creationId xmlns:a16="http://schemas.microsoft.com/office/drawing/2014/main" id="{908997CC-2471-719C-A5A2-722346B3556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7949"/>
    </mc:Choice>
    <mc:Fallback>
      <p:transition spd="slow" advTm="779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70000" lnSpcReduction="20000"/>
          </a:bodyPr>
          <a:lstStyle/>
          <a:p>
            <a:pPr marL="114300" indent="0">
              <a:buNone/>
            </a:pPr>
            <a:r>
              <a:rPr lang="en-US" dirty="0"/>
              <a:t>Standards to Adopt:</a:t>
            </a:r>
          </a:p>
          <a:p>
            <a:r>
              <a:rPr lang="en-US" dirty="0"/>
              <a:t>Secure Coding Standards:</a:t>
            </a:r>
          </a:p>
          <a:p>
            <a:pPr marL="800100" lvl="1"/>
            <a:r>
              <a:rPr lang="en-US" dirty="0"/>
              <a:t>Follow standards like CERT C/C++ and MISRA C to enforce secure coding practices and reduce vulnerabilities.</a:t>
            </a:r>
          </a:p>
          <a:p>
            <a:r>
              <a:rPr lang="en-US" dirty="0"/>
              <a:t>OWASP Application Security Verification Standard (ASVS):</a:t>
            </a:r>
          </a:p>
          <a:p>
            <a:pPr marL="800100" lvl="1"/>
            <a:r>
              <a:rPr lang="en-US" dirty="0"/>
              <a:t>Use OWASP ASVS to ensure robust application-level security by following best practices.</a:t>
            </a:r>
          </a:p>
          <a:p>
            <a:r>
              <a:rPr lang="en-US" dirty="0"/>
              <a:t>NIST Cybersecurity Framework:</a:t>
            </a:r>
          </a:p>
          <a:p>
            <a:pPr marL="800100" lvl="1"/>
            <a:r>
              <a:rPr lang="en-US" dirty="0"/>
              <a:t>Implement NIST standards for a comprehensive approach to identify, protect, detect, respond, and recover from threats.</a:t>
            </a:r>
          </a:p>
          <a:p>
            <a:r>
              <a:rPr lang="en-US" dirty="0"/>
              <a:t>Continuous Security Testing:</a:t>
            </a:r>
          </a:p>
          <a:p>
            <a:pPr marL="800100" lvl="1"/>
            <a:r>
              <a:rPr lang="en-US" dirty="0"/>
              <a:t>Adopt tools like SAST (Static Application Security Testing) and DAST (Dynamic Application Security Testing) for ongoing security validation.</a:t>
            </a:r>
          </a:p>
          <a:p>
            <a:pPr marL="114300" indent="0">
              <a:buNone/>
            </a:pPr>
            <a:r>
              <a:rPr lang="en-US" dirty="0"/>
              <a:t>Key Takeaways:</a:t>
            </a:r>
          </a:p>
          <a:p>
            <a:pPr>
              <a:buFont typeface="Arial" panose="020B0604020202020204" pitchFamily="34" charset="0"/>
              <a:buChar char="•"/>
            </a:pPr>
            <a:r>
              <a:rPr lang="en-US" dirty="0"/>
              <a:t>Adopting these standards will minimize vulnerabilities, ensure compliance, and create a stronger security foundation for future projects.</a:t>
            </a:r>
          </a:p>
          <a:p>
            <a:pPr>
              <a:buFont typeface="Arial" panose="020B0604020202020204" pitchFamily="34" charset="0"/>
              <a:buChar char="•"/>
            </a:pPr>
            <a:r>
              <a:rPr lang="en-US" dirty="0"/>
              <a:t>Continuous improvement and automation are key to adapting to evolving security challenges.</a:t>
            </a:r>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extLst>
              <a:ext uri="{FF2B5EF4-FFF2-40B4-BE49-F238E27FC236}">
                <a16:creationId xmlns:a16="http://schemas.microsoft.com/office/drawing/2014/main" id="{87C2EEEF-4DDF-DE11-F0CF-996733A75C1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4322"/>
    </mc:Choice>
    <mc:Fallback>
      <p:transition spd="slow" advTm="743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err="1"/>
              <a:t>Dinic</a:t>
            </a:r>
            <a:r>
              <a:rPr lang="en-US" dirty="0"/>
              <a:t>, M. (2022, May 2). Encryption: Data at Rest, Data in Motion and Data in Use. </a:t>
            </a:r>
            <a:r>
              <a:rPr lang="en-US" dirty="0" err="1"/>
              <a:t>Jatheon</a:t>
            </a:r>
            <a:r>
              <a:rPr lang="en-US" dirty="0"/>
              <a:t>. https://</a:t>
            </a:r>
            <a:r>
              <a:rPr lang="en-US" dirty="0" err="1"/>
              <a:t>jatheon.com</a:t>
            </a:r>
            <a:r>
              <a:rPr lang="en-US" dirty="0"/>
              <a:t>/blog/data-at-rest-data-in-motion-data-in-use/</a:t>
            </a:r>
          </a:p>
          <a:p>
            <a:pPr marL="228600" lvl="0" indent="-228600" algn="l" rtl="0">
              <a:lnSpc>
                <a:spcPct val="90000"/>
              </a:lnSpc>
              <a:spcBef>
                <a:spcPts val="0"/>
              </a:spcBef>
              <a:spcAft>
                <a:spcPts val="0"/>
              </a:spcAft>
              <a:buClr>
                <a:schemeClr val="lt1"/>
              </a:buClr>
              <a:buSzPts val="2200"/>
              <a:buChar char="•"/>
            </a:pPr>
            <a:r>
              <a:rPr lang="en-US" dirty="0"/>
              <a:t>Fortinet. (2023). What Is AAA Security? Fortinet. https://</a:t>
            </a:r>
            <a:r>
              <a:rPr lang="en-US" dirty="0" err="1"/>
              <a:t>www.fortinet.com</a:t>
            </a:r>
            <a:r>
              <a:rPr lang="en-US" dirty="0"/>
              <a:t>/resources/</a:t>
            </a:r>
            <a:r>
              <a:rPr lang="en-US" dirty="0" err="1"/>
              <a:t>cyberglossary</a:t>
            </a:r>
            <a:r>
              <a:rPr lang="en-US" dirty="0"/>
              <a:t>/</a:t>
            </a:r>
            <a:r>
              <a:rPr lang="en-US" dirty="0" err="1"/>
              <a:t>aaa</a:t>
            </a:r>
            <a:r>
              <a:rPr lang="en-US" dirty="0"/>
              <a:t>-security</a:t>
            </a:r>
          </a:p>
          <a:p>
            <a:pPr marL="228600" lvl="0" indent="-228600" algn="l" rtl="0">
              <a:lnSpc>
                <a:spcPct val="90000"/>
              </a:lnSpc>
              <a:spcBef>
                <a:spcPts val="0"/>
              </a:spcBef>
              <a:spcAft>
                <a:spcPts val="0"/>
              </a:spcAft>
              <a:buClr>
                <a:schemeClr val="lt1"/>
              </a:buClr>
              <a:buSzPts val="2200"/>
              <a:buChar char="•"/>
            </a:pPr>
            <a:r>
              <a:rPr lang="en-US" dirty="0"/>
              <a:t>Fortinet. (2024). What is Defense in Depth? Defined and Explained. Fortinet. https://</a:t>
            </a:r>
            <a:r>
              <a:rPr lang="en-US" dirty="0" err="1"/>
              <a:t>www.fortinet.com</a:t>
            </a:r>
            <a:r>
              <a:rPr lang="en-US" dirty="0"/>
              <a:t>/resources/</a:t>
            </a:r>
            <a:r>
              <a:rPr lang="en-US" dirty="0" err="1"/>
              <a:t>cyberglossary</a:t>
            </a:r>
            <a:r>
              <a:rPr lang="en-US" dirty="0"/>
              <a:t>/defense-in-depth</a:t>
            </a:r>
          </a:p>
          <a:p>
            <a:pPr marL="228600" lvl="0" indent="-228600" algn="l" rtl="0">
              <a:lnSpc>
                <a:spcPct val="90000"/>
              </a:lnSpc>
              <a:spcBef>
                <a:spcPts val="0"/>
              </a:spcBef>
              <a:spcAft>
                <a:spcPts val="0"/>
              </a:spcAft>
              <a:buClr>
                <a:schemeClr val="lt1"/>
              </a:buClr>
              <a:buSzPts val="2200"/>
              <a:buChar char="•"/>
            </a:pPr>
            <a:r>
              <a:rPr lang="en-US" dirty="0"/>
              <a:t>GitHub. (2024). What is a DevOps pipeline? A complete guide. GitHub. </a:t>
            </a:r>
            <a:r>
              <a:rPr lang="en-US" dirty="0">
                <a:hlinkClick r:id="rId6"/>
              </a:rPr>
              <a:t>https://github.com/resources/articles/devops</a:t>
            </a:r>
            <a:r>
              <a:rPr lang="en-US">
                <a:hlinkClick r:id="rId6"/>
              </a:rPr>
              <a:t>/pipeline</a:t>
            </a:r>
            <a:endParaRPr lang="en-US" dirty="0"/>
          </a:p>
        </p:txBody>
      </p:sp>
      <p:pic>
        <p:nvPicPr>
          <p:cNvPr id="239" name="Google Shape;239;p14"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6" name="Audio 15">
            <a:extLst>
              <a:ext uri="{FF2B5EF4-FFF2-40B4-BE49-F238E27FC236}">
                <a16:creationId xmlns:a16="http://schemas.microsoft.com/office/drawing/2014/main" id="{D9BEA15D-F570-D853-F833-70091F66E915}"/>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197"/>
    </mc:Choice>
    <mc:Fallback>
      <p:transition spd="slow" advTm="61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057401"/>
            <a:ext cx="4653455" cy="442748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Clr>
                <a:schemeClr val="lt1"/>
              </a:buClr>
              <a:buSzPts val="2200"/>
              <a:buNone/>
            </a:pPr>
            <a:r>
              <a:rPr lang="en-US" sz="1400" b="1" dirty="0"/>
              <a:t>What is Defense in Depth?</a:t>
            </a:r>
          </a:p>
          <a:p>
            <a:pPr marL="342900">
              <a:buSzPts val="2200"/>
            </a:pPr>
            <a:r>
              <a:rPr lang="en-US" sz="1400" dirty="0"/>
              <a:t>A multi-layered approach to security with overlapping defenses to ensure no single vulnerability leads to system compromise.</a:t>
            </a:r>
          </a:p>
          <a:p>
            <a:pPr marL="0" indent="0">
              <a:buSzPts val="2200"/>
              <a:buNone/>
            </a:pPr>
            <a:r>
              <a:rPr lang="en-US" sz="1400" b="1" dirty="0"/>
              <a:t>Why is it Needed?</a:t>
            </a:r>
          </a:p>
          <a:p>
            <a:pPr marL="342900">
              <a:buSzPts val="2200"/>
            </a:pPr>
            <a:r>
              <a:rPr lang="en-US" sz="1400" dirty="0"/>
              <a:t>Rapid team growth risks misalignment of best practices.</a:t>
            </a:r>
          </a:p>
          <a:p>
            <a:pPr marL="342900">
              <a:buSzPts val="2200"/>
            </a:pPr>
            <a:r>
              <a:rPr lang="en-US" sz="1400" dirty="0"/>
              <a:t>Increasing coding vulnerabilities and architectural risks.</a:t>
            </a:r>
          </a:p>
          <a:p>
            <a:pPr marL="342900">
              <a:buSzPts val="2200"/>
            </a:pPr>
            <a:r>
              <a:rPr lang="en-US" sz="1400" dirty="0"/>
              <a:t>Threats from internal and external sources.</a:t>
            </a:r>
          </a:p>
          <a:p>
            <a:pPr marL="0" indent="0">
              <a:buSzPts val="2200"/>
              <a:buNone/>
            </a:pPr>
            <a:r>
              <a:rPr lang="en-US" sz="1400" b="1" dirty="0"/>
              <a:t>How Does it Support Best Practices?</a:t>
            </a:r>
          </a:p>
          <a:p>
            <a:pPr marL="342900">
              <a:buSzPts val="2200"/>
            </a:pPr>
            <a:r>
              <a:rPr lang="en-US" sz="1400" dirty="0"/>
              <a:t>Reduces attack surface area.</a:t>
            </a:r>
          </a:p>
          <a:p>
            <a:pPr marL="342900">
              <a:buSzPts val="2200"/>
            </a:pPr>
            <a:r>
              <a:rPr lang="en-US" sz="1400" dirty="0"/>
              <a:t>Applies standardized polices and testing practices.</a:t>
            </a:r>
          </a:p>
          <a:p>
            <a:pPr marL="342900">
              <a:buSzPts val="2200"/>
            </a:pPr>
            <a:r>
              <a:rPr lang="en-US" sz="1400" dirty="0"/>
              <a:t>Aligns automation, encryption, and testing for continuous activity.</a:t>
            </a:r>
          </a:p>
          <a:p>
            <a:pPr marL="0" indent="0">
              <a:buSzPts val="2200"/>
              <a:buNone/>
            </a:pPr>
            <a:r>
              <a:rPr lang="en-US" sz="1400" dirty="0"/>
              <a:t>Source: Fortinet (2024)</a:t>
            </a:r>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5517418" y="2057400"/>
            <a:ext cx="6453257" cy="4427481"/>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460799" y="261662"/>
            <a:ext cx="886601" cy="1149225"/>
          </a:xfrm>
          <a:prstGeom prst="rect">
            <a:avLst/>
          </a:prstGeom>
          <a:noFill/>
          <a:ln>
            <a:noFill/>
          </a:ln>
        </p:spPr>
      </p:pic>
      <p:pic>
        <p:nvPicPr>
          <p:cNvPr id="49" name="Audio 48">
            <a:extLst>
              <a:ext uri="{FF2B5EF4-FFF2-40B4-BE49-F238E27FC236}">
                <a16:creationId xmlns:a16="http://schemas.microsoft.com/office/drawing/2014/main" id="{3A1DE1AB-0545-4D43-3C4D-A19027747C96}"/>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0024"/>
    </mc:Choice>
    <mc:Fallback>
      <p:transition spd="slow" advTm="500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graphicFrame>
        <p:nvGraphicFramePr>
          <p:cNvPr id="161" name="Google Shape;161;p4" descr="Alt text required"/>
          <p:cNvGraphicFramePr/>
          <p:nvPr>
            <p:extLst>
              <p:ext uri="{D42A27DB-BD31-4B8C-83A1-F6EECF244321}">
                <p14:modId xmlns:p14="http://schemas.microsoft.com/office/powerpoint/2010/main" val="362456134"/>
              </p:ext>
            </p:extLst>
          </p:nvPr>
        </p:nvGraphicFramePr>
        <p:xfrm>
          <a:off x="3844562" y="2057401"/>
          <a:ext cx="7835225" cy="4162097"/>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2260415">
                <a:tc>
                  <a:txBody>
                    <a:bodyPr/>
                    <a:lstStyle/>
                    <a:p>
                      <a:pPr marL="0" marR="0" lvl="0" indent="0" algn="ctr" rtl="0">
                        <a:lnSpc>
                          <a:spcPct val="100000"/>
                        </a:lnSpc>
                        <a:spcBef>
                          <a:spcPts val="0"/>
                        </a:spcBef>
                        <a:spcAft>
                          <a:spcPts val="0"/>
                        </a:spcAft>
                        <a:buClr>
                          <a:srgbClr val="000000"/>
                        </a:buClr>
                        <a:buSzPts val="3600"/>
                        <a:buFont typeface="Arial"/>
                        <a:buNone/>
                      </a:pPr>
                      <a:r>
                        <a:rPr lang="en-US" sz="1400" b="1" u="none" strike="noStrike" cap="none" dirty="0">
                          <a:solidFill>
                            <a:schemeClr val="tx1"/>
                          </a:solidFill>
                        </a:rPr>
                        <a:t>Likely:</a:t>
                      </a:r>
                      <a:endParaRPr sz="1400" b="1" u="none" strike="noStrike" cap="none" dirty="0">
                        <a:solidFill>
                          <a:schemeClr val="tx1"/>
                        </a:solidFill>
                      </a:endParaRPr>
                    </a:p>
                    <a:p>
                      <a:pPr marL="0" marR="0" lvl="0" indent="0" algn="ctr" rtl="0">
                        <a:lnSpc>
                          <a:spcPct val="100000"/>
                        </a:lnSpc>
                        <a:spcBef>
                          <a:spcPts val="0"/>
                        </a:spcBef>
                        <a:spcAft>
                          <a:spcPts val="0"/>
                        </a:spcAft>
                        <a:buClr>
                          <a:srgbClr val="000000"/>
                        </a:buClr>
                        <a:buSzPts val="3600"/>
                        <a:buFont typeface="Arial"/>
                        <a:buNone/>
                      </a:pPr>
                      <a:r>
                        <a:rPr lang="en-US" sz="1400" b="1" dirty="0"/>
                        <a:t>Input Validation Errors</a:t>
                      </a:r>
                      <a:r>
                        <a:rPr lang="en-US" sz="1400" dirty="0"/>
                        <a:t>: Missing or weak input validation, leading to injection attacks (e.g., SQL injection, XSS). </a:t>
                      </a:r>
                      <a:br>
                        <a:rPr lang="en-US" sz="1400" dirty="0"/>
                      </a:br>
                      <a:r>
                        <a:rPr lang="en-US" sz="1400" b="1" dirty="0"/>
                        <a:t>Hardcoded Credentials</a:t>
                      </a:r>
                      <a:r>
                        <a:rPr lang="en-US" sz="1400" dirty="0"/>
                        <a:t>: Credentials embedded in source code are easy targets for attackers. </a:t>
                      </a:r>
                      <a:br>
                        <a:rPr lang="en-US" sz="1400" dirty="0"/>
                      </a:br>
                      <a:r>
                        <a:rPr lang="en-US" sz="1400" b="1" dirty="0"/>
                        <a:t>Unpatched Libraries</a:t>
                      </a:r>
                      <a:r>
                        <a:rPr lang="en-US" sz="1400" dirty="0"/>
                        <a:t>: Using outdated third-party libraries with known vulnerabilities.</a:t>
                      </a:r>
                      <a:endParaRPr sz="14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1400" b="1" u="none" strike="noStrike" cap="none" dirty="0">
                          <a:solidFill>
                            <a:schemeClr val="tx1"/>
                          </a:solidFill>
                        </a:rPr>
                        <a:t>Priority:</a:t>
                      </a:r>
                      <a:endParaRPr sz="1400" b="1" u="none" strike="noStrike" cap="none" dirty="0">
                        <a:solidFill>
                          <a:schemeClr val="tx1"/>
                        </a:solidFill>
                      </a:endParaRPr>
                    </a:p>
                    <a:p>
                      <a:pPr marL="0" marR="0" lvl="0" indent="0" algn="ctr" rtl="0">
                        <a:lnSpc>
                          <a:spcPct val="100000"/>
                        </a:lnSpc>
                        <a:spcBef>
                          <a:spcPts val="0"/>
                        </a:spcBef>
                        <a:spcAft>
                          <a:spcPts val="0"/>
                        </a:spcAft>
                        <a:buClr>
                          <a:srgbClr val="000000"/>
                        </a:buClr>
                        <a:buSzPts val="3600"/>
                        <a:buFont typeface="Arial"/>
                        <a:buNone/>
                      </a:pPr>
                      <a:r>
                        <a:rPr lang="en-US" sz="1400" b="1" dirty="0"/>
                        <a:t>Weak Encryption</a:t>
                      </a:r>
                      <a:r>
                        <a:rPr lang="en-US" sz="1400" dirty="0"/>
                        <a:t>: Data is not encrypted in transit or at rest, leaving sensitive information exposed. </a:t>
                      </a:r>
                      <a:br>
                        <a:rPr lang="en-US" sz="1400" dirty="0"/>
                      </a:br>
                      <a:r>
                        <a:rPr lang="en-US" sz="1400" b="1" dirty="0"/>
                        <a:t>Insufficient Authentication</a:t>
                      </a:r>
                      <a:r>
                        <a:rPr lang="en-US" sz="1400" dirty="0"/>
                        <a:t>: Weak or missing authentication controls (e.g., no multi-factor authentication). </a:t>
                      </a:r>
                      <a:br>
                        <a:rPr lang="en-US" sz="1400" dirty="0"/>
                      </a:br>
                      <a:r>
                        <a:rPr lang="en-US" sz="1400" b="1" dirty="0"/>
                        <a:t>Improper Access Control</a:t>
                      </a:r>
                      <a:r>
                        <a:rPr lang="en-US" sz="1400" dirty="0"/>
                        <a:t>: Users have unauthorized access to resources or data.</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901682">
                <a:tc>
                  <a:txBody>
                    <a:bodyPr/>
                    <a:lstStyle/>
                    <a:p>
                      <a:pPr marL="0" marR="0" lvl="0" indent="0" algn="ctr" rtl="0">
                        <a:lnSpc>
                          <a:spcPct val="100000"/>
                        </a:lnSpc>
                        <a:spcBef>
                          <a:spcPts val="0"/>
                        </a:spcBef>
                        <a:spcAft>
                          <a:spcPts val="0"/>
                        </a:spcAft>
                        <a:buClr>
                          <a:srgbClr val="000000"/>
                        </a:buClr>
                        <a:buSzPts val="3600"/>
                        <a:buFont typeface="Arial"/>
                        <a:buNone/>
                      </a:pPr>
                      <a:r>
                        <a:rPr lang="en-US" b="1" dirty="0"/>
                        <a:t>Low Priority:</a:t>
                      </a:r>
                    </a:p>
                    <a:p>
                      <a:pPr marL="0" marR="0" lvl="0" indent="0" algn="ctr" rtl="0">
                        <a:lnSpc>
                          <a:spcPct val="100000"/>
                        </a:lnSpc>
                        <a:spcBef>
                          <a:spcPts val="0"/>
                        </a:spcBef>
                        <a:spcAft>
                          <a:spcPts val="0"/>
                        </a:spcAft>
                        <a:buClr>
                          <a:srgbClr val="000000"/>
                        </a:buClr>
                        <a:buSzPts val="3600"/>
                        <a:buFont typeface="Arial"/>
                        <a:buNone/>
                      </a:pPr>
                      <a:r>
                        <a:rPr lang="en-US" b="1" dirty="0"/>
                        <a:t>Misleading Error Messages</a:t>
                      </a:r>
                      <a:r>
                        <a:rPr lang="en-US" dirty="0"/>
                        <a:t>: Error messages that reveal internal system details, which could aid attackers. </a:t>
                      </a:r>
                      <a:br>
                        <a:rPr lang="en-US" dirty="0"/>
                      </a:br>
                      <a:r>
                        <a:rPr lang="en-US" b="1" dirty="0"/>
                        <a:t>Logging Issues</a:t>
                      </a:r>
                      <a:r>
                        <a:rPr lang="en-US" dirty="0"/>
                        <a:t>: Lack of proper logging for failed access attempts or system anomalies.</a:t>
                      </a:r>
                      <a:endParaRPr lang="en-US" sz="8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b="1" dirty="0"/>
                        <a:t>Unlikely:</a:t>
                      </a:r>
                    </a:p>
                    <a:p>
                      <a:pPr marL="0" marR="0" lvl="0" indent="0" algn="ctr" rtl="0">
                        <a:lnSpc>
                          <a:spcPct val="100000"/>
                        </a:lnSpc>
                        <a:spcBef>
                          <a:spcPts val="0"/>
                        </a:spcBef>
                        <a:spcAft>
                          <a:spcPts val="0"/>
                        </a:spcAft>
                        <a:buClr>
                          <a:srgbClr val="000000"/>
                        </a:buClr>
                        <a:buSzPts val="3600"/>
                        <a:buFont typeface="Arial"/>
                        <a:buNone/>
                      </a:pPr>
                      <a:r>
                        <a:rPr lang="en-US" b="1" dirty="0"/>
                        <a:t>Buffer Overflow</a:t>
                      </a:r>
                      <a:r>
                        <a:rPr lang="en-US" dirty="0"/>
                        <a:t>: Rare vulnerabilities caused by improper memory handling in specific modules. </a:t>
                      </a:r>
                      <a:br>
                        <a:rPr lang="en-US" dirty="0"/>
                      </a:br>
                      <a:r>
                        <a:rPr lang="en-US" b="1" dirty="0"/>
                        <a:t>Rare System Misconfigurations</a:t>
                      </a:r>
                      <a:r>
                        <a:rPr lang="en-US" dirty="0"/>
                        <a:t>: Configuration errors that occur only in edge cases or complex environments.</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242499" y="76176"/>
            <a:ext cx="886601" cy="1149225"/>
          </a:xfrm>
          <a:prstGeom prst="rect">
            <a:avLst/>
          </a:prstGeom>
          <a:noFill/>
          <a:ln>
            <a:noFill/>
          </a:ln>
        </p:spPr>
      </p:pic>
      <p:sp>
        <p:nvSpPr>
          <p:cNvPr id="2" name="TextBox 1">
            <a:extLst>
              <a:ext uri="{FF2B5EF4-FFF2-40B4-BE49-F238E27FC236}">
                <a16:creationId xmlns:a16="http://schemas.microsoft.com/office/drawing/2014/main" id="{102863DC-5F65-C86D-1D58-8E2C379E1318}"/>
              </a:ext>
            </a:extLst>
          </p:cNvPr>
          <p:cNvSpPr txBox="1"/>
          <p:nvPr/>
        </p:nvSpPr>
        <p:spPr>
          <a:xfrm>
            <a:off x="459905" y="1410887"/>
            <a:ext cx="3104891" cy="5262979"/>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b="1" dirty="0">
                <a:solidFill>
                  <a:schemeClr val="bg1"/>
                </a:solidFill>
                <a:latin typeface="Century Gothic" panose="020B0502020202020204" pitchFamily="34" charset="0"/>
              </a:rPr>
              <a:t>Likely</a:t>
            </a:r>
            <a:r>
              <a:rPr lang="en-US" dirty="0">
                <a:solidFill>
                  <a:schemeClr val="bg1"/>
                </a:solidFill>
                <a:latin typeface="Century Gothic" panose="020B0502020202020204" pitchFamily="34" charset="0"/>
              </a:rPr>
              <a:t>: Input validation failures, hardcoded credentials, and unpatched libraries are frequent vulnerabilities that can lead to severe exploits if not addressed.</a:t>
            </a:r>
          </a:p>
          <a:p>
            <a:pPr marL="285750" indent="-285750">
              <a:buClr>
                <a:schemeClr val="bg1"/>
              </a:buClr>
              <a:buFont typeface="Arial" panose="020B0604020202020204" pitchFamily="34" charset="0"/>
              <a:buChar char="•"/>
            </a:pPr>
            <a:r>
              <a:rPr lang="en-US" b="1" dirty="0">
                <a:solidFill>
                  <a:schemeClr val="bg1"/>
                </a:solidFill>
                <a:latin typeface="Century Gothic" panose="020B0502020202020204" pitchFamily="34" charset="0"/>
              </a:rPr>
              <a:t>Priority: </a:t>
            </a:r>
            <a:r>
              <a:rPr lang="en-US" dirty="0">
                <a:solidFill>
                  <a:schemeClr val="bg1"/>
                </a:solidFill>
                <a:latin typeface="Century Gothic" panose="020B0502020202020204" pitchFamily="34" charset="0"/>
              </a:rPr>
              <a:t>Weak encryption, insufficient authentication, and improper access controls pose significant risks with high potential damage, even if not as frequent.</a:t>
            </a:r>
          </a:p>
          <a:p>
            <a:pPr marL="285750" indent="-285750">
              <a:buClr>
                <a:schemeClr val="bg1"/>
              </a:buClr>
              <a:buFont typeface="Arial" panose="020B0604020202020204" pitchFamily="34" charset="0"/>
              <a:buChar char="•"/>
            </a:pPr>
            <a:r>
              <a:rPr lang="en-US" b="1" dirty="0">
                <a:solidFill>
                  <a:schemeClr val="bg1"/>
                </a:solidFill>
                <a:latin typeface="Century Gothic" panose="020B0502020202020204" pitchFamily="34" charset="0"/>
              </a:rPr>
              <a:t>Low Priority: </a:t>
            </a:r>
            <a:r>
              <a:rPr lang="en-US" dirty="0">
                <a:solidFill>
                  <a:schemeClr val="bg1"/>
                </a:solidFill>
                <a:latin typeface="Century Gothic" panose="020B0502020202020204" pitchFamily="34" charset="0"/>
              </a:rPr>
              <a:t>Misleading error messages and incomplete logging are minor vulnerabilities but should still be monitored to avoid indirect exploits.</a:t>
            </a:r>
          </a:p>
          <a:p>
            <a:pPr marL="285750" indent="-285750">
              <a:buClr>
                <a:schemeClr val="bg1"/>
              </a:buClr>
              <a:buFont typeface="Arial" panose="020B0604020202020204" pitchFamily="34" charset="0"/>
              <a:buChar char="•"/>
            </a:pPr>
            <a:r>
              <a:rPr lang="en-US" b="1" dirty="0">
                <a:solidFill>
                  <a:schemeClr val="bg1"/>
                </a:solidFill>
                <a:latin typeface="Century Gothic" panose="020B0502020202020204" pitchFamily="34" charset="0"/>
              </a:rPr>
              <a:t>Unlikely: </a:t>
            </a:r>
            <a:r>
              <a:rPr lang="en-US" dirty="0">
                <a:solidFill>
                  <a:schemeClr val="bg1"/>
                </a:solidFill>
                <a:latin typeface="Century Gothic" panose="020B0502020202020204" pitchFamily="34" charset="0"/>
              </a:rPr>
              <a:t>Buffer overflow vulnerabilities or system misconfigurations are rare but could be exploited in specific scenarios. These require periodic checks.</a:t>
            </a:r>
          </a:p>
        </p:txBody>
      </p:sp>
      <p:pic>
        <p:nvPicPr>
          <p:cNvPr id="19" name="Audio 18">
            <a:extLst>
              <a:ext uri="{FF2B5EF4-FFF2-40B4-BE49-F238E27FC236}">
                <a16:creationId xmlns:a16="http://schemas.microsoft.com/office/drawing/2014/main" id="{85CCA352-1EA1-FCAE-6C57-1D60DC09A78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1389"/>
    </mc:Choice>
    <mc:Fallback>
      <p:transition spd="slow" advTm="913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55000" lnSpcReduction="20000"/>
          </a:bodyPr>
          <a:lstStyle/>
          <a:p>
            <a:pPr>
              <a:buFont typeface="+mj-lt"/>
              <a:buAutoNum type="arabicPeriod"/>
            </a:pPr>
            <a:r>
              <a:rPr lang="en-US" b="1" dirty="0"/>
              <a:t>Validate Input Data</a:t>
            </a:r>
            <a:br>
              <a:rPr lang="en-US" dirty="0"/>
            </a:br>
            <a:r>
              <a:rPr lang="en-US" i="1" dirty="0"/>
              <a:t>Coding Standard</a:t>
            </a:r>
            <a:r>
              <a:rPr lang="en-US" dirty="0"/>
              <a:t>: Verify all input data for size, type, format, and acceptable value ranges before processing.</a:t>
            </a:r>
          </a:p>
          <a:p>
            <a:pPr>
              <a:buFont typeface="+mj-lt"/>
              <a:buAutoNum type="arabicPeriod"/>
            </a:pPr>
            <a:r>
              <a:rPr lang="en-US" b="1" dirty="0"/>
              <a:t>Heed Compiler Warnings</a:t>
            </a:r>
            <a:br>
              <a:rPr lang="en-US" dirty="0"/>
            </a:br>
            <a:r>
              <a:rPr lang="en-US" i="1" dirty="0"/>
              <a:t>Coding Standard</a:t>
            </a:r>
            <a:r>
              <a:rPr lang="en-US" dirty="0"/>
              <a:t>: Resolve all compiler warnings to prevent potential security flaws and functional errors.</a:t>
            </a:r>
          </a:p>
          <a:p>
            <a:pPr>
              <a:buFont typeface="+mj-lt"/>
              <a:buAutoNum type="arabicPeriod"/>
            </a:pPr>
            <a:r>
              <a:rPr lang="en-US" b="1" dirty="0"/>
              <a:t>Architect and Design for Security Policies</a:t>
            </a:r>
            <a:br>
              <a:rPr lang="en-US" dirty="0"/>
            </a:br>
            <a:r>
              <a:rPr lang="en-US" i="1" dirty="0"/>
              <a:t>Coding Standard</a:t>
            </a:r>
            <a:r>
              <a:rPr lang="en-US" dirty="0"/>
              <a:t>: Incorporate security into software architecture and design from the beginning.</a:t>
            </a:r>
          </a:p>
          <a:p>
            <a:pPr>
              <a:buFont typeface="+mj-lt"/>
              <a:buAutoNum type="arabicPeriod"/>
            </a:pPr>
            <a:r>
              <a:rPr lang="en-US" b="1" dirty="0"/>
              <a:t>Keep It Simple</a:t>
            </a:r>
            <a:br>
              <a:rPr lang="en-US" dirty="0"/>
            </a:br>
            <a:r>
              <a:rPr lang="en-US" i="1" dirty="0"/>
              <a:t>Coding Standard</a:t>
            </a:r>
            <a:r>
              <a:rPr lang="en-US" dirty="0"/>
              <a:t>: Design systems to be simple, testable, and maintainable to minimize errors.</a:t>
            </a:r>
          </a:p>
          <a:p>
            <a:pPr>
              <a:buFont typeface="+mj-lt"/>
              <a:buAutoNum type="arabicPeriod"/>
            </a:pPr>
            <a:r>
              <a:rPr lang="en-US" b="1" dirty="0"/>
              <a:t>Default Deny</a:t>
            </a:r>
            <a:br>
              <a:rPr lang="en-US" dirty="0"/>
            </a:br>
            <a:r>
              <a:rPr lang="en-US" i="1" dirty="0"/>
              <a:t>Coding Standard</a:t>
            </a:r>
            <a:r>
              <a:rPr lang="en-US" dirty="0"/>
              <a:t>: Deny all access by default and explicitly grant only necessary permissions.</a:t>
            </a:r>
          </a:p>
          <a:p>
            <a:pPr>
              <a:buFont typeface="+mj-lt"/>
              <a:buAutoNum type="arabicPeriod"/>
            </a:pPr>
            <a:r>
              <a:rPr lang="en-US" b="1" dirty="0"/>
              <a:t>Adhere to the Principle of Least Privilege</a:t>
            </a:r>
            <a:br>
              <a:rPr lang="en-US" dirty="0"/>
            </a:br>
            <a:r>
              <a:rPr lang="en-US" i="1" dirty="0"/>
              <a:t>Coding Standard</a:t>
            </a:r>
            <a:r>
              <a:rPr lang="en-US" dirty="0"/>
              <a:t>: Grant only the minimum permissions necessary for users, processes, and applications.</a:t>
            </a:r>
          </a:p>
          <a:p>
            <a:pPr>
              <a:buFont typeface="+mj-lt"/>
              <a:buAutoNum type="arabicPeriod"/>
            </a:pPr>
            <a:r>
              <a:rPr lang="en-US" b="1" dirty="0"/>
              <a:t>Sanitize Data Sent to Other Systems</a:t>
            </a:r>
            <a:br>
              <a:rPr lang="en-US" dirty="0"/>
            </a:br>
            <a:r>
              <a:rPr lang="en-US" i="1" dirty="0"/>
              <a:t>Coding Standard</a:t>
            </a:r>
            <a:r>
              <a:rPr lang="en-US" dirty="0"/>
              <a:t>: Validate and sanitize all data sent to external systems to prevent injection attacks.</a:t>
            </a:r>
          </a:p>
          <a:p>
            <a:pPr>
              <a:buFont typeface="+mj-lt"/>
              <a:buAutoNum type="arabicPeriod"/>
            </a:pPr>
            <a:r>
              <a:rPr lang="en-US" b="1" dirty="0"/>
              <a:t>Practice Defense in Depth</a:t>
            </a:r>
            <a:br>
              <a:rPr lang="en-US" dirty="0"/>
            </a:br>
            <a:r>
              <a:rPr lang="en-US" i="1" dirty="0"/>
              <a:t>Coding Standard</a:t>
            </a:r>
            <a:r>
              <a:rPr lang="en-US" dirty="0"/>
              <a:t>: Implement multiple layers of security controls, including firewalls, encryption, and application-level security.</a:t>
            </a:r>
          </a:p>
          <a:p>
            <a:pPr>
              <a:buFont typeface="+mj-lt"/>
              <a:buAutoNum type="arabicPeriod"/>
            </a:pPr>
            <a:r>
              <a:rPr lang="en-US" b="1" dirty="0"/>
              <a:t>Use Effective Quality Assurance Techniques</a:t>
            </a:r>
            <a:br>
              <a:rPr lang="en-US" dirty="0"/>
            </a:br>
            <a:r>
              <a:rPr lang="en-US" i="1" dirty="0"/>
              <a:t>Coding Standard</a:t>
            </a:r>
            <a:r>
              <a:rPr lang="en-US" dirty="0"/>
              <a:t>: Conduct peer reviews, penetration testing, and static code analysis to identify and resolve vulnerabilities.</a:t>
            </a:r>
          </a:p>
          <a:p>
            <a:pPr>
              <a:buFont typeface="+mj-lt"/>
              <a:buAutoNum type="arabicPeriod"/>
            </a:pPr>
            <a:r>
              <a:rPr lang="en-US" b="1" dirty="0"/>
              <a:t>Adopt a Secure Coding Standard</a:t>
            </a:r>
            <a:br>
              <a:rPr lang="en-US" dirty="0"/>
            </a:br>
            <a:r>
              <a:rPr lang="en-US" i="1" dirty="0"/>
              <a:t>Coding Standard</a:t>
            </a:r>
            <a:r>
              <a:rPr lang="en-US" dirty="0"/>
              <a:t>: Follow secure coding standards like CERT C/C++ or MISRA C to promote consistency and reduce vulnerabilities.</a:t>
            </a:r>
          </a:p>
        </p:txBody>
      </p:sp>
      <p:pic>
        <p:nvPicPr>
          <p:cNvPr id="169" name="Google Shape;169;p5" descr="Green Pace logo"/>
          <p:cNvPicPr preferRelativeResize="0"/>
          <p:nvPr/>
        </p:nvPicPr>
        <p:blipFill>
          <a:blip r:embed="rId6">
            <a:alphaModFix/>
          </a:blip>
          <a:stretch>
            <a:fillRect/>
          </a:stretch>
        </p:blipFill>
        <p:spPr>
          <a:xfrm>
            <a:off x="447605" y="189760"/>
            <a:ext cx="886601" cy="1149225"/>
          </a:xfrm>
          <a:prstGeom prst="rect">
            <a:avLst/>
          </a:prstGeom>
          <a:noFill/>
          <a:ln>
            <a:noFill/>
          </a:ln>
        </p:spPr>
      </p:pic>
      <p:pic>
        <p:nvPicPr>
          <p:cNvPr id="9" name="Audio 8">
            <a:extLst>
              <a:ext uri="{FF2B5EF4-FFF2-40B4-BE49-F238E27FC236}">
                <a16:creationId xmlns:a16="http://schemas.microsoft.com/office/drawing/2014/main" id="{7E5941E6-7035-E489-02E6-BF796FB8ECF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7629"/>
    </mc:Choice>
    <mc:Fallback>
      <p:transition spd="slow" advTm="1576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436424"/>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pic>
        <p:nvPicPr>
          <p:cNvPr id="176" name="Google Shape;176;p6" descr="Green Pace logo"/>
          <p:cNvPicPr preferRelativeResize="0"/>
          <p:nvPr/>
        </p:nvPicPr>
        <p:blipFill>
          <a:blip r:embed="rId6">
            <a:alphaModFix/>
          </a:blip>
          <a:stretch>
            <a:fillRect/>
          </a:stretch>
        </p:blipFill>
        <p:spPr>
          <a:xfrm>
            <a:off x="685800" y="261662"/>
            <a:ext cx="886601" cy="1149225"/>
          </a:xfrm>
          <a:prstGeom prst="rect">
            <a:avLst/>
          </a:prstGeom>
          <a:noFill/>
          <a:ln>
            <a:noFill/>
          </a:ln>
        </p:spPr>
      </p:pic>
      <p:graphicFrame>
        <p:nvGraphicFramePr>
          <p:cNvPr id="2" name="Table 1">
            <a:extLst>
              <a:ext uri="{FF2B5EF4-FFF2-40B4-BE49-F238E27FC236}">
                <a16:creationId xmlns:a16="http://schemas.microsoft.com/office/drawing/2014/main" id="{394603ED-7407-97C8-BFD7-2CBB9DC4E8EB}"/>
              </a:ext>
            </a:extLst>
          </p:cNvPr>
          <p:cNvGraphicFramePr>
            <a:graphicFrameLocks noGrp="1"/>
          </p:cNvGraphicFramePr>
          <p:nvPr>
            <p:extLst>
              <p:ext uri="{D42A27DB-BD31-4B8C-83A1-F6EECF244321}">
                <p14:modId xmlns:p14="http://schemas.microsoft.com/office/powerpoint/2010/main" val="2927551560"/>
              </p:ext>
            </p:extLst>
          </p:nvPr>
        </p:nvGraphicFramePr>
        <p:xfrm>
          <a:off x="488732" y="1598824"/>
          <a:ext cx="11214535" cy="4988064"/>
        </p:xfrm>
        <a:graphic>
          <a:graphicData uri="http://schemas.openxmlformats.org/drawingml/2006/table">
            <a:tbl>
              <a:tblPr firstRow="1" bandRow="1">
                <a:tableStyleId>{802198C4-3087-4945-87E3-76CBB3509B7E}</a:tableStyleId>
              </a:tblPr>
              <a:tblGrid>
                <a:gridCol w="6046588">
                  <a:extLst>
                    <a:ext uri="{9D8B030D-6E8A-4147-A177-3AD203B41FA5}">
                      <a16:colId xmlns:a16="http://schemas.microsoft.com/office/drawing/2014/main" val="1657316538"/>
                    </a:ext>
                  </a:extLst>
                </a:gridCol>
                <a:gridCol w="1056904">
                  <a:extLst>
                    <a:ext uri="{9D8B030D-6E8A-4147-A177-3AD203B41FA5}">
                      <a16:colId xmlns:a16="http://schemas.microsoft.com/office/drawing/2014/main" val="799432270"/>
                    </a:ext>
                  </a:extLst>
                </a:gridCol>
                <a:gridCol w="1377538">
                  <a:extLst>
                    <a:ext uri="{9D8B030D-6E8A-4147-A177-3AD203B41FA5}">
                      <a16:colId xmlns:a16="http://schemas.microsoft.com/office/drawing/2014/main" val="4231717073"/>
                    </a:ext>
                  </a:extLst>
                </a:gridCol>
                <a:gridCol w="1923802">
                  <a:extLst>
                    <a:ext uri="{9D8B030D-6E8A-4147-A177-3AD203B41FA5}">
                      <a16:colId xmlns:a16="http://schemas.microsoft.com/office/drawing/2014/main" val="3929508569"/>
                    </a:ext>
                  </a:extLst>
                </a:gridCol>
                <a:gridCol w="809703">
                  <a:extLst>
                    <a:ext uri="{9D8B030D-6E8A-4147-A177-3AD203B41FA5}">
                      <a16:colId xmlns:a16="http://schemas.microsoft.com/office/drawing/2014/main" val="3304695894"/>
                    </a:ext>
                  </a:extLst>
                </a:gridCol>
              </a:tblGrid>
              <a:tr h="308775">
                <a:tc>
                  <a:txBody>
                    <a:bodyPr/>
                    <a:lstStyle/>
                    <a:p>
                      <a:pPr algn="ctr"/>
                      <a:r>
                        <a:rPr lang="en-US" sz="1200" b="1" dirty="0">
                          <a:solidFill>
                            <a:schemeClr val="bg1"/>
                          </a:solidFill>
                          <a:latin typeface="Century Gothic" panose="020B0502020202020204" pitchFamily="34" charset="0"/>
                        </a:rPr>
                        <a:t>Standard</a:t>
                      </a:r>
                    </a:p>
                  </a:txBody>
                  <a:tcPr/>
                </a:tc>
                <a:tc>
                  <a:txBody>
                    <a:bodyPr/>
                    <a:lstStyle/>
                    <a:p>
                      <a:pPr algn="ctr"/>
                      <a:r>
                        <a:rPr lang="en-US" sz="1200" b="1" dirty="0">
                          <a:solidFill>
                            <a:schemeClr val="bg1"/>
                          </a:solidFill>
                          <a:latin typeface="Century Gothic" panose="020B0502020202020204" pitchFamily="34" charset="0"/>
                        </a:rPr>
                        <a:t>Severity</a:t>
                      </a:r>
                    </a:p>
                  </a:txBody>
                  <a:tcPr/>
                </a:tc>
                <a:tc>
                  <a:txBody>
                    <a:bodyPr/>
                    <a:lstStyle/>
                    <a:p>
                      <a:pPr algn="ctr"/>
                      <a:r>
                        <a:rPr lang="en-US" sz="1200" b="1" dirty="0">
                          <a:solidFill>
                            <a:schemeClr val="bg1"/>
                          </a:solidFill>
                          <a:latin typeface="Century Gothic" panose="020B0502020202020204" pitchFamily="34" charset="0"/>
                        </a:rPr>
                        <a:t>Likelihood</a:t>
                      </a:r>
                    </a:p>
                  </a:txBody>
                  <a:tcPr/>
                </a:tc>
                <a:tc>
                  <a:txBody>
                    <a:bodyPr/>
                    <a:lstStyle/>
                    <a:p>
                      <a:pPr algn="ctr"/>
                      <a:r>
                        <a:rPr lang="en-US" sz="1200" b="1" dirty="0">
                          <a:solidFill>
                            <a:schemeClr val="bg1"/>
                          </a:solidFill>
                          <a:latin typeface="Century Gothic" panose="020B0502020202020204" pitchFamily="34" charset="0"/>
                        </a:rPr>
                        <a:t>Remediation Cost</a:t>
                      </a:r>
                    </a:p>
                  </a:txBody>
                  <a:tcPr/>
                </a:tc>
                <a:tc>
                  <a:txBody>
                    <a:bodyPr/>
                    <a:lstStyle/>
                    <a:p>
                      <a:pPr algn="ctr"/>
                      <a:r>
                        <a:rPr lang="en-US" sz="1200" b="1" dirty="0">
                          <a:solidFill>
                            <a:schemeClr val="bg1"/>
                          </a:solidFill>
                          <a:latin typeface="Century Gothic" panose="020B0502020202020204" pitchFamily="34" charset="0"/>
                        </a:rPr>
                        <a:t>Priority</a:t>
                      </a:r>
                    </a:p>
                  </a:txBody>
                  <a:tcPr/>
                </a:tc>
                <a:extLst>
                  <a:ext uri="{0D108BD9-81ED-4DB2-BD59-A6C34878D82A}">
                    <a16:rowId xmlns:a16="http://schemas.microsoft.com/office/drawing/2014/main" val="4138496580"/>
                  </a:ext>
                </a:extLst>
              </a:tr>
              <a:tr h="472527">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solidFill>
                            <a:schemeClr val="bg1"/>
                          </a:solidFill>
                          <a:latin typeface="Century Gothic" panose="020B0502020202020204" pitchFamily="34" charset="0"/>
                        </a:rPr>
                        <a:t>[STD-001-DAT] </a:t>
                      </a:r>
                      <a:r>
                        <a:rPr lang="en-US" sz="1200" dirty="0">
                          <a:solidFill>
                            <a:schemeClr val="bg1"/>
                          </a:solidFill>
                          <a:latin typeface="Century Gothic" panose="020B0502020202020204" pitchFamily="34" charset="0"/>
                        </a:rPr>
                        <a:t>Data Type Usage: Ensures proper data types are used to prevent precision loss, overflows, and unexpected behavior.</a:t>
                      </a:r>
                    </a:p>
                  </a:txBody>
                  <a:tcPr/>
                </a:tc>
                <a:tc>
                  <a:txBody>
                    <a:bodyPr/>
                    <a:lstStyle/>
                    <a:p>
                      <a:r>
                        <a:rPr lang="en-US" sz="1200" dirty="0">
                          <a:solidFill>
                            <a:schemeClr val="bg1"/>
                          </a:solidFill>
                          <a:latin typeface="Century Gothic" panose="020B0502020202020204" pitchFamily="34" charset="0"/>
                        </a:rPr>
                        <a:t>High</a:t>
                      </a:r>
                    </a:p>
                  </a:txBody>
                  <a:tcPr/>
                </a:tc>
                <a:tc>
                  <a:txBody>
                    <a:bodyPr/>
                    <a:lstStyle/>
                    <a:p>
                      <a:r>
                        <a:rPr lang="en-US" sz="1200" dirty="0">
                          <a:solidFill>
                            <a:schemeClr val="bg1"/>
                          </a:solidFill>
                          <a:latin typeface="Century Gothic" panose="020B0502020202020204" pitchFamily="34" charset="0"/>
                        </a:rPr>
                        <a:t>Likely</a:t>
                      </a:r>
                    </a:p>
                  </a:txBody>
                  <a:tcPr/>
                </a:tc>
                <a:tc>
                  <a:txBody>
                    <a:bodyPr/>
                    <a:lstStyle/>
                    <a:p>
                      <a:r>
                        <a:rPr lang="en-US" sz="1200" dirty="0">
                          <a:solidFill>
                            <a:schemeClr val="bg1"/>
                          </a:solidFill>
                          <a:latin typeface="Century Gothic" panose="020B0502020202020204" pitchFamily="34" charset="0"/>
                        </a:rPr>
                        <a:t>Low</a:t>
                      </a:r>
                    </a:p>
                  </a:txBody>
                  <a:tcPr/>
                </a:tc>
                <a:tc>
                  <a:txBody>
                    <a:bodyPr/>
                    <a:lstStyle/>
                    <a:p>
                      <a:r>
                        <a:rPr lang="en-US" sz="1200" dirty="0">
                          <a:solidFill>
                            <a:schemeClr val="bg1"/>
                          </a:solidFill>
                          <a:latin typeface="Century Gothic" panose="020B0502020202020204" pitchFamily="34" charset="0"/>
                        </a:rPr>
                        <a:t>5</a:t>
                      </a:r>
                    </a:p>
                  </a:txBody>
                  <a:tcPr/>
                </a:tc>
                <a:extLst>
                  <a:ext uri="{0D108BD9-81ED-4DB2-BD59-A6C34878D82A}">
                    <a16:rowId xmlns:a16="http://schemas.microsoft.com/office/drawing/2014/main" val="258828396"/>
                  </a:ext>
                </a:extLst>
              </a:tr>
              <a:tr h="472527">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solidFill>
                            <a:schemeClr val="bg1"/>
                          </a:solidFill>
                          <a:latin typeface="Century Gothic" panose="020B0502020202020204" pitchFamily="34" charset="0"/>
                        </a:rPr>
                        <a:t>[STD-002-VAL] </a:t>
                      </a:r>
                      <a:r>
                        <a:rPr lang="en-US" sz="1200" dirty="0">
                          <a:solidFill>
                            <a:schemeClr val="bg1"/>
                          </a:solidFill>
                          <a:latin typeface="Century Gothic" panose="020B0502020202020204" pitchFamily="34" charset="0"/>
                        </a:rPr>
                        <a:t>Data Value Validation: Validates input values to avoid out-of-range errors and undefined behavior.</a:t>
                      </a:r>
                    </a:p>
                  </a:txBody>
                  <a:tcPr/>
                </a:tc>
                <a:tc>
                  <a:txBody>
                    <a:bodyPr/>
                    <a:lstStyle/>
                    <a:p>
                      <a:r>
                        <a:rPr lang="en-US" sz="1200" dirty="0">
                          <a:solidFill>
                            <a:schemeClr val="bg1"/>
                          </a:solidFill>
                          <a:latin typeface="Century Gothic" panose="020B0502020202020204" pitchFamily="34" charset="0"/>
                        </a:rPr>
                        <a:t>High</a:t>
                      </a:r>
                    </a:p>
                  </a:txBody>
                  <a:tcPr/>
                </a:tc>
                <a:tc>
                  <a:txBody>
                    <a:bodyPr/>
                    <a:lstStyle/>
                    <a:p>
                      <a:r>
                        <a:rPr lang="en-US" sz="1200" dirty="0">
                          <a:solidFill>
                            <a:schemeClr val="bg1"/>
                          </a:solidFill>
                          <a:latin typeface="Century Gothic" panose="020B0502020202020204" pitchFamily="34" charset="0"/>
                        </a:rPr>
                        <a:t>Likely</a:t>
                      </a:r>
                    </a:p>
                  </a:txBody>
                  <a:tcPr/>
                </a:tc>
                <a:tc>
                  <a:txBody>
                    <a:bodyPr/>
                    <a:lstStyle/>
                    <a:p>
                      <a:r>
                        <a:rPr lang="en-US" sz="1200" dirty="0">
                          <a:solidFill>
                            <a:schemeClr val="bg1"/>
                          </a:solidFill>
                          <a:latin typeface="Century Gothic" panose="020B0502020202020204" pitchFamily="34" charset="0"/>
                        </a:rPr>
                        <a:t>Medium</a:t>
                      </a:r>
                    </a:p>
                  </a:txBody>
                  <a:tcPr/>
                </a:tc>
                <a:tc>
                  <a:txBody>
                    <a:bodyPr/>
                    <a:lstStyle/>
                    <a:p>
                      <a:r>
                        <a:rPr lang="en-US" sz="1200" dirty="0">
                          <a:solidFill>
                            <a:schemeClr val="bg1"/>
                          </a:solidFill>
                          <a:latin typeface="Century Gothic" panose="020B0502020202020204" pitchFamily="34" charset="0"/>
                        </a:rPr>
                        <a:t>5</a:t>
                      </a:r>
                    </a:p>
                  </a:txBody>
                  <a:tcPr/>
                </a:tc>
                <a:extLst>
                  <a:ext uri="{0D108BD9-81ED-4DB2-BD59-A6C34878D82A}">
                    <a16:rowId xmlns:a16="http://schemas.microsoft.com/office/drawing/2014/main" val="1342796689"/>
                  </a:ext>
                </a:extLst>
              </a:tr>
              <a:tr h="472527">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solidFill>
                            <a:schemeClr val="bg1"/>
                          </a:solidFill>
                          <a:latin typeface="Century Gothic" panose="020B0502020202020204" pitchFamily="34" charset="0"/>
                        </a:rPr>
                        <a:t>[STD-003-STR] </a:t>
                      </a:r>
                      <a:r>
                        <a:rPr lang="en-US" sz="1200" dirty="0">
                          <a:solidFill>
                            <a:schemeClr val="bg1"/>
                          </a:solidFill>
                          <a:latin typeface="Century Gothic" panose="020B0502020202020204" pitchFamily="34" charset="0"/>
                        </a:rPr>
                        <a:t>String Correctness: Prevents buffer overflows and unsafe string operations by enforcing secure string handling.</a:t>
                      </a:r>
                    </a:p>
                  </a:txBody>
                  <a:tcPr/>
                </a:tc>
                <a:tc>
                  <a:txBody>
                    <a:bodyPr/>
                    <a:lstStyle/>
                    <a:p>
                      <a:r>
                        <a:rPr lang="en-US" sz="1200" dirty="0">
                          <a:solidFill>
                            <a:schemeClr val="bg1"/>
                          </a:solidFill>
                          <a:latin typeface="Century Gothic" panose="020B0502020202020204" pitchFamily="34" charset="0"/>
                        </a:rPr>
                        <a:t>High</a:t>
                      </a:r>
                    </a:p>
                  </a:txBody>
                  <a:tcPr/>
                </a:tc>
                <a:tc>
                  <a:txBody>
                    <a:bodyPr/>
                    <a:lstStyle/>
                    <a:p>
                      <a:r>
                        <a:rPr lang="en-US" sz="1200" dirty="0">
                          <a:solidFill>
                            <a:schemeClr val="bg1"/>
                          </a:solidFill>
                          <a:latin typeface="Century Gothic" panose="020B0502020202020204" pitchFamily="34" charset="0"/>
                        </a:rPr>
                        <a:t>Very Likely</a:t>
                      </a:r>
                    </a:p>
                  </a:txBody>
                  <a:tcPr/>
                </a:tc>
                <a:tc>
                  <a:txBody>
                    <a:bodyPr/>
                    <a:lstStyle/>
                    <a:p>
                      <a:r>
                        <a:rPr lang="en-US" sz="1200" dirty="0">
                          <a:solidFill>
                            <a:schemeClr val="bg1"/>
                          </a:solidFill>
                          <a:latin typeface="Century Gothic" panose="020B0502020202020204" pitchFamily="34" charset="0"/>
                        </a:rPr>
                        <a:t>Medium</a:t>
                      </a:r>
                    </a:p>
                  </a:txBody>
                  <a:tcPr/>
                </a:tc>
                <a:tc>
                  <a:txBody>
                    <a:bodyPr/>
                    <a:lstStyle/>
                    <a:p>
                      <a:r>
                        <a:rPr lang="en-US" sz="1200" dirty="0">
                          <a:solidFill>
                            <a:schemeClr val="bg1"/>
                          </a:solidFill>
                          <a:latin typeface="Century Gothic" panose="020B0502020202020204" pitchFamily="34" charset="0"/>
                        </a:rPr>
                        <a:t>5</a:t>
                      </a:r>
                    </a:p>
                  </a:txBody>
                  <a:tcPr/>
                </a:tc>
                <a:extLst>
                  <a:ext uri="{0D108BD9-81ED-4DB2-BD59-A6C34878D82A}">
                    <a16:rowId xmlns:a16="http://schemas.microsoft.com/office/drawing/2014/main" val="1040269326"/>
                  </a:ext>
                </a:extLst>
              </a:tr>
              <a:tr h="472527">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solidFill>
                            <a:schemeClr val="bg1"/>
                          </a:solidFill>
                          <a:latin typeface="Century Gothic" panose="020B0502020202020204" pitchFamily="34" charset="0"/>
                        </a:rPr>
                        <a:t>[STD-004-SQL] </a:t>
                      </a:r>
                      <a:r>
                        <a:rPr lang="en-US" sz="1200" dirty="0">
                          <a:solidFill>
                            <a:schemeClr val="bg1"/>
                          </a:solidFill>
                          <a:latin typeface="Century Gothic" panose="020B0502020202020204" pitchFamily="34" charset="0"/>
                        </a:rPr>
                        <a:t>SQL Injection Prevention: Ensures all inputs used in SQL queries are sanitized through parameterized queries.</a:t>
                      </a:r>
                    </a:p>
                  </a:txBody>
                  <a:tcPr/>
                </a:tc>
                <a:tc>
                  <a:txBody>
                    <a:bodyPr/>
                    <a:lstStyle/>
                    <a:p>
                      <a:r>
                        <a:rPr lang="en-US" sz="1200" dirty="0">
                          <a:solidFill>
                            <a:schemeClr val="bg1"/>
                          </a:solidFill>
                          <a:latin typeface="Century Gothic" panose="020B0502020202020204" pitchFamily="34" charset="0"/>
                        </a:rPr>
                        <a:t>High</a:t>
                      </a:r>
                    </a:p>
                  </a:txBody>
                  <a:tcPr/>
                </a:tc>
                <a:tc>
                  <a:txBody>
                    <a:bodyPr/>
                    <a:lstStyle/>
                    <a:p>
                      <a:r>
                        <a:rPr lang="en-US" sz="1200" dirty="0">
                          <a:solidFill>
                            <a:schemeClr val="bg1"/>
                          </a:solidFill>
                          <a:latin typeface="Century Gothic" panose="020B0502020202020204" pitchFamily="34" charset="0"/>
                        </a:rPr>
                        <a:t>Very Likely</a:t>
                      </a:r>
                    </a:p>
                  </a:txBody>
                  <a:tcPr/>
                </a:tc>
                <a:tc>
                  <a:txBody>
                    <a:bodyPr/>
                    <a:lstStyle/>
                    <a:p>
                      <a:r>
                        <a:rPr lang="en-US" sz="1200" dirty="0">
                          <a:solidFill>
                            <a:schemeClr val="bg1"/>
                          </a:solidFill>
                          <a:latin typeface="Century Gothic" panose="020B0502020202020204" pitchFamily="34" charset="0"/>
                        </a:rPr>
                        <a:t>Low</a:t>
                      </a:r>
                    </a:p>
                  </a:txBody>
                  <a:tcPr/>
                </a:tc>
                <a:tc>
                  <a:txBody>
                    <a:bodyPr/>
                    <a:lstStyle/>
                    <a:p>
                      <a:r>
                        <a:rPr lang="en-US" sz="1200" dirty="0">
                          <a:solidFill>
                            <a:schemeClr val="bg1"/>
                          </a:solidFill>
                          <a:latin typeface="Century Gothic" panose="020B0502020202020204" pitchFamily="34" charset="0"/>
                        </a:rPr>
                        <a:t>5</a:t>
                      </a:r>
                    </a:p>
                  </a:txBody>
                  <a:tcPr/>
                </a:tc>
                <a:extLst>
                  <a:ext uri="{0D108BD9-81ED-4DB2-BD59-A6C34878D82A}">
                    <a16:rowId xmlns:a16="http://schemas.microsoft.com/office/drawing/2014/main" val="3633395575"/>
                  </a:ext>
                </a:extLst>
              </a:tr>
              <a:tr h="472527">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solidFill>
                            <a:schemeClr val="bg1"/>
                          </a:solidFill>
                          <a:latin typeface="Century Gothic" panose="020B0502020202020204" pitchFamily="34" charset="0"/>
                        </a:rPr>
                        <a:t>[STD-005-MEM] </a:t>
                      </a:r>
                      <a:r>
                        <a:rPr lang="en-US" sz="1200" dirty="0">
                          <a:solidFill>
                            <a:schemeClr val="bg1"/>
                          </a:solidFill>
                          <a:latin typeface="Century Gothic" panose="020B0502020202020204" pitchFamily="34" charset="0"/>
                        </a:rPr>
                        <a:t>Memory Protection: Ensures proper allocation and deallocation of memory to avoid leaks and undefined behavior.</a:t>
                      </a:r>
                    </a:p>
                  </a:txBody>
                  <a:tcPr/>
                </a:tc>
                <a:tc>
                  <a:txBody>
                    <a:bodyPr/>
                    <a:lstStyle/>
                    <a:p>
                      <a:r>
                        <a:rPr lang="en-US" sz="1200" dirty="0">
                          <a:solidFill>
                            <a:schemeClr val="bg1"/>
                          </a:solidFill>
                          <a:latin typeface="Century Gothic" panose="020B0502020202020204" pitchFamily="34" charset="0"/>
                        </a:rPr>
                        <a:t>High</a:t>
                      </a:r>
                    </a:p>
                  </a:txBody>
                  <a:tcPr/>
                </a:tc>
                <a:tc>
                  <a:txBody>
                    <a:bodyPr/>
                    <a:lstStyle/>
                    <a:p>
                      <a:r>
                        <a:rPr lang="en-US" sz="1200" dirty="0">
                          <a:solidFill>
                            <a:schemeClr val="bg1"/>
                          </a:solidFill>
                          <a:latin typeface="Century Gothic" panose="020B0502020202020204" pitchFamily="34" charset="0"/>
                        </a:rPr>
                        <a:t>Likely</a:t>
                      </a:r>
                    </a:p>
                  </a:txBody>
                  <a:tcPr/>
                </a:tc>
                <a:tc>
                  <a:txBody>
                    <a:bodyPr/>
                    <a:lstStyle/>
                    <a:p>
                      <a:r>
                        <a:rPr lang="en-US" sz="1200" dirty="0">
                          <a:solidFill>
                            <a:schemeClr val="bg1"/>
                          </a:solidFill>
                          <a:latin typeface="Century Gothic" panose="020B0502020202020204" pitchFamily="34" charset="0"/>
                        </a:rPr>
                        <a:t>Medium</a:t>
                      </a:r>
                    </a:p>
                  </a:txBody>
                  <a:tcPr/>
                </a:tc>
                <a:tc>
                  <a:txBody>
                    <a:bodyPr/>
                    <a:lstStyle/>
                    <a:p>
                      <a:r>
                        <a:rPr lang="en-US" sz="1200" dirty="0">
                          <a:solidFill>
                            <a:schemeClr val="bg1"/>
                          </a:solidFill>
                          <a:latin typeface="Century Gothic" panose="020B0502020202020204" pitchFamily="34" charset="0"/>
                        </a:rPr>
                        <a:t>5</a:t>
                      </a:r>
                    </a:p>
                  </a:txBody>
                  <a:tcPr/>
                </a:tc>
                <a:extLst>
                  <a:ext uri="{0D108BD9-81ED-4DB2-BD59-A6C34878D82A}">
                    <a16:rowId xmlns:a16="http://schemas.microsoft.com/office/drawing/2014/main" val="4024231855"/>
                  </a:ext>
                </a:extLst>
              </a:tr>
              <a:tr h="472527">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solidFill>
                            <a:schemeClr val="bg1"/>
                          </a:solidFill>
                          <a:latin typeface="Century Gothic" panose="020B0502020202020204" pitchFamily="34" charset="0"/>
                        </a:rPr>
                        <a:t>[STD-006-ASS] </a:t>
                      </a:r>
                      <a:r>
                        <a:rPr lang="en-US" sz="1200" dirty="0">
                          <a:solidFill>
                            <a:schemeClr val="bg1"/>
                          </a:solidFill>
                          <a:latin typeface="Century Gothic" panose="020B0502020202020204" pitchFamily="34" charset="0"/>
                        </a:rPr>
                        <a:t>Assertions: Enforces critical assumptions at runtime to prevent unexpected behavior.</a:t>
                      </a:r>
                    </a:p>
                  </a:txBody>
                  <a:tcPr/>
                </a:tc>
                <a:tc>
                  <a:txBody>
                    <a:bodyPr/>
                    <a:lstStyle/>
                    <a:p>
                      <a:r>
                        <a:rPr lang="en-US" sz="1200" dirty="0">
                          <a:solidFill>
                            <a:schemeClr val="bg1"/>
                          </a:solidFill>
                          <a:latin typeface="Century Gothic" panose="020B0502020202020204" pitchFamily="34" charset="0"/>
                        </a:rPr>
                        <a:t>Medium</a:t>
                      </a:r>
                    </a:p>
                  </a:txBody>
                  <a:tcPr/>
                </a:tc>
                <a:tc>
                  <a:txBody>
                    <a:bodyPr/>
                    <a:lstStyle/>
                    <a:p>
                      <a:r>
                        <a:rPr lang="en-US" sz="1200" dirty="0">
                          <a:solidFill>
                            <a:schemeClr val="bg1"/>
                          </a:solidFill>
                          <a:latin typeface="Century Gothic" panose="020B0502020202020204" pitchFamily="34" charset="0"/>
                        </a:rPr>
                        <a:t>Possible</a:t>
                      </a:r>
                    </a:p>
                  </a:txBody>
                  <a:tcPr/>
                </a:tc>
                <a:tc>
                  <a:txBody>
                    <a:bodyPr/>
                    <a:lstStyle/>
                    <a:p>
                      <a:r>
                        <a:rPr lang="en-US" sz="1200" dirty="0">
                          <a:solidFill>
                            <a:schemeClr val="bg1"/>
                          </a:solidFill>
                          <a:latin typeface="Century Gothic" panose="020B0502020202020204" pitchFamily="34" charset="0"/>
                        </a:rPr>
                        <a:t>Low</a:t>
                      </a:r>
                    </a:p>
                  </a:txBody>
                  <a:tcPr/>
                </a:tc>
                <a:tc>
                  <a:txBody>
                    <a:bodyPr/>
                    <a:lstStyle/>
                    <a:p>
                      <a:r>
                        <a:rPr lang="en-US" sz="1200" dirty="0">
                          <a:solidFill>
                            <a:schemeClr val="bg1"/>
                          </a:solidFill>
                          <a:latin typeface="Century Gothic" panose="020B0502020202020204" pitchFamily="34" charset="0"/>
                        </a:rPr>
                        <a:t>4</a:t>
                      </a:r>
                    </a:p>
                  </a:txBody>
                  <a:tcPr/>
                </a:tc>
                <a:extLst>
                  <a:ext uri="{0D108BD9-81ED-4DB2-BD59-A6C34878D82A}">
                    <a16:rowId xmlns:a16="http://schemas.microsoft.com/office/drawing/2014/main" val="3393336619"/>
                  </a:ext>
                </a:extLst>
              </a:tr>
              <a:tr h="472527">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solidFill>
                            <a:schemeClr val="bg1"/>
                          </a:solidFill>
                          <a:latin typeface="Century Gothic" panose="020B0502020202020204" pitchFamily="34" charset="0"/>
                        </a:rPr>
                        <a:t>[STD-007-EXP] </a:t>
                      </a:r>
                      <a:r>
                        <a:rPr lang="en-US" sz="1200" dirty="0">
                          <a:solidFill>
                            <a:schemeClr val="bg1"/>
                          </a:solidFill>
                          <a:latin typeface="Century Gothic" panose="020B0502020202020204" pitchFamily="34" charset="0"/>
                        </a:rPr>
                        <a:t>Exception Handling: Ensures proper error handling to prevent crashes and improve program stability.</a:t>
                      </a:r>
                    </a:p>
                  </a:txBody>
                  <a:tcPr/>
                </a:tc>
                <a:tc>
                  <a:txBody>
                    <a:bodyPr/>
                    <a:lstStyle/>
                    <a:p>
                      <a:r>
                        <a:rPr lang="en-US" sz="1200" dirty="0">
                          <a:solidFill>
                            <a:schemeClr val="bg1"/>
                          </a:solidFill>
                          <a:latin typeface="Century Gothic" panose="020B0502020202020204" pitchFamily="34" charset="0"/>
                        </a:rPr>
                        <a:t>High</a:t>
                      </a:r>
                    </a:p>
                  </a:txBody>
                  <a:tcPr/>
                </a:tc>
                <a:tc>
                  <a:txBody>
                    <a:bodyPr/>
                    <a:lstStyle/>
                    <a:p>
                      <a:r>
                        <a:rPr lang="en-US" sz="1200" dirty="0">
                          <a:solidFill>
                            <a:schemeClr val="bg1"/>
                          </a:solidFill>
                          <a:latin typeface="Century Gothic" panose="020B0502020202020204" pitchFamily="34" charset="0"/>
                        </a:rPr>
                        <a:t>Likely</a:t>
                      </a:r>
                    </a:p>
                  </a:txBody>
                  <a:tcPr/>
                </a:tc>
                <a:tc>
                  <a:txBody>
                    <a:bodyPr/>
                    <a:lstStyle/>
                    <a:p>
                      <a:r>
                        <a:rPr lang="en-US" sz="1200" dirty="0">
                          <a:solidFill>
                            <a:schemeClr val="bg1"/>
                          </a:solidFill>
                          <a:latin typeface="Century Gothic" panose="020B0502020202020204" pitchFamily="34" charset="0"/>
                        </a:rPr>
                        <a:t>Medium</a:t>
                      </a:r>
                    </a:p>
                  </a:txBody>
                  <a:tcPr/>
                </a:tc>
                <a:tc>
                  <a:txBody>
                    <a:bodyPr/>
                    <a:lstStyle/>
                    <a:p>
                      <a:r>
                        <a:rPr lang="en-US" sz="1200" dirty="0">
                          <a:solidFill>
                            <a:schemeClr val="bg1"/>
                          </a:solidFill>
                          <a:latin typeface="Century Gothic" panose="020B0502020202020204" pitchFamily="34" charset="0"/>
                        </a:rPr>
                        <a:t>5</a:t>
                      </a:r>
                    </a:p>
                  </a:txBody>
                  <a:tcPr/>
                </a:tc>
                <a:extLst>
                  <a:ext uri="{0D108BD9-81ED-4DB2-BD59-A6C34878D82A}">
                    <a16:rowId xmlns:a16="http://schemas.microsoft.com/office/drawing/2014/main" val="703068091"/>
                  </a:ext>
                </a:extLst>
              </a:tr>
              <a:tr h="308775">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solidFill>
                            <a:schemeClr val="bg1"/>
                          </a:solidFill>
                          <a:latin typeface="Century Gothic" panose="020B0502020202020204" pitchFamily="34" charset="0"/>
                        </a:rPr>
                        <a:t>[STD-008-LOG] </a:t>
                      </a:r>
                      <a:r>
                        <a:rPr lang="en-US" sz="1200" dirty="0">
                          <a:solidFill>
                            <a:schemeClr val="bg1"/>
                          </a:solidFill>
                          <a:latin typeface="Century Gothic" panose="020B0502020202020204" pitchFamily="34" charset="0"/>
                        </a:rPr>
                        <a:t>Logging and Auditing: Logs critical operations for accountability and troubleshooting while avoiding exposure of sensitive data.</a:t>
                      </a:r>
                    </a:p>
                  </a:txBody>
                  <a:tcPr/>
                </a:tc>
                <a:tc>
                  <a:txBody>
                    <a:bodyPr/>
                    <a:lstStyle/>
                    <a:p>
                      <a:r>
                        <a:rPr lang="en-US" sz="1200" dirty="0">
                          <a:solidFill>
                            <a:schemeClr val="bg1"/>
                          </a:solidFill>
                          <a:latin typeface="Century Gothic" panose="020B0502020202020204" pitchFamily="34" charset="0"/>
                        </a:rPr>
                        <a:t>Medium</a:t>
                      </a:r>
                    </a:p>
                  </a:txBody>
                  <a:tcPr/>
                </a:tc>
                <a:tc>
                  <a:txBody>
                    <a:bodyPr/>
                    <a:lstStyle/>
                    <a:p>
                      <a:r>
                        <a:rPr lang="en-US" sz="1200" dirty="0">
                          <a:solidFill>
                            <a:schemeClr val="bg1"/>
                          </a:solidFill>
                          <a:latin typeface="Century Gothic" panose="020B0502020202020204" pitchFamily="34" charset="0"/>
                        </a:rPr>
                        <a:t>Likely</a:t>
                      </a:r>
                    </a:p>
                  </a:txBody>
                  <a:tcPr/>
                </a:tc>
                <a:tc>
                  <a:txBody>
                    <a:bodyPr/>
                    <a:lstStyle/>
                    <a:p>
                      <a:r>
                        <a:rPr lang="en-US" sz="1200" dirty="0">
                          <a:solidFill>
                            <a:schemeClr val="bg1"/>
                          </a:solidFill>
                          <a:latin typeface="Century Gothic" panose="020B0502020202020204" pitchFamily="34" charset="0"/>
                        </a:rPr>
                        <a:t>Low</a:t>
                      </a:r>
                    </a:p>
                  </a:txBody>
                  <a:tcPr/>
                </a:tc>
                <a:tc>
                  <a:txBody>
                    <a:bodyPr/>
                    <a:lstStyle/>
                    <a:p>
                      <a:r>
                        <a:rPr lang="en-US" sz="1200" dirty="0">
                          <a:solidFill>
                            <a:schemeClr val="bg1"/>
                          </a:solidFill>
                          <a:latin typeface="Century Gothic" panose="020B0502020202020204" pitchFamily="34" charset="0"/>
                        </a:rPr>
                        <a:t>3</a:t>
                      </a:r>
                    </a:p>
                  </a:txBody>
                  <a:tcPr/>
                </a:tc>
                <a:extLst>
                  <a:ext uri="{0D108BD9-81ED-4DB2-BD59-A6C34878D82A}">
                    <a16:rowId xmlns:a16="http://schemas.microsoft.com/office/drawing/2014/main" val="2750373799"/>
                  </a:ext>
                </a:extLst>
              </a:tr>
              <a:tr h="308775">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solidFill>
                            <a:schemeClr val="bg1"/>
                          </a:solidFill>
                          <a:latin typeface="Century Gothic" panose="020B0502020202020204" pitchFamily="34" charset="0"/>
                        </a:rPr>
                        <a:t>[STD-009-LCK] </a:t>
                      </a:r>
                      <a:r>
                        <a:rPr lang="en-US" sz="1200" dirty="0">
                          <a:solidFill>
                            <a:schemeClr val="bg1"/>
                          </a:solidFill>
                          <a:latin typeface="Century Gothic" panose="020B0502020202020204" pitchFamily="34" charset="0"/>
                        </a:rPr>
                        <a:t>Thread Safety and Locking: Ensures proper synchronization in multi-threaded environments to avoid race conditions and deadlocks.</a:t>
                      </a:r>
                    </a:p>
                  </a:txBody>
                  <a:tcPr/>
                </a:tc>
                <a:tc>
                  <a:txBody>
                    <a:bodyPr/>
                    <a:lstStyle/>
                    <a:p>
                      <a:r>
                        <a:rPr lang="en-US" sz="1200" dirty="0">
                          <a:solidFill>
                            <a:schemeClr val="bg1"/>
                          </a:solidFill>
                          <a:latin typeface="Century Gothic" panose="020B0502020202020204" pitchFamily="34" charset="0"/>
                        </a:rPr>
                        <a:t>High</a:t>
                      </a:r>
                    </a:p>
                  </a:txBody>
                  <a:tcPr/>
                </a:tc>
                <a:tc>
                  <a:txBody>
                    <a:bodyPr/>
                    <a:lstStyle/>
                    <a:p>
                      <a:r>
                        <a:rPr lang="en-US" sz="1200" dirty="0">
                          <a:solidFill>
                            <a:schemeClr val="bg1"/>
                          </a:solidFill>
                          <a:latin typeface="Century Gothic" panose="020B0502020202020204" pitchFamily="34" charset="0"/>
                        </a:rPr>
                        <a:t>Very Likely</a:t>
                      </a:r>
                    </a:p>
                  </a:txBody>
                  <a:tcPr/>
                </a:tc>
                <a:tc>
                  <a:txBody>
                    <a:bodyPr/>
                    <a:lstStyle/>
                    <a:p>
                      <a:r>
                        <a:rPr lang="en-US" sz="1200" dirty="0">
                          <a:solidFill>
                            <a:schemeClr val="bg1"/>
                          </a:solidFill>
                          <a:latin typeface="Century Gothic" panose="020B0502020202020204" pitchFamily="34" charset="0"/>
                        </a:rPr>
                        <a:t>High</a:t>
                      </a:r>
                    </a:p>
                  </a:txBody>
                  <a:tcPr/>
                </a:tc>
                <a:tc>
                  <a:txBody>
                    <a:bodyPr/>
                    <a:lstStyle/>
                    <a:p>
                      <a:r>
                        <a:rPr lang="en-US" sz="1200" dirty="0">
                          <a:solidFill>
                            <a:schemeClr val="bg1"/>
                          </a:solidFill>
                          <a:latin typeface="Century Gothic" panose="020B0502020202020204" pitchFamily="34" charset="0"/>
                        </a:rPr>
                        <a:t>5</a:t>
                      </a:r>
                    </a:p>
                  </a:txBody>
                  <a:tcPr/>
                </a:tc>
                <a:extLst>
                  <a:ext uri="{0D108BD9-81ED-4DB2-BD59-A6C34878D82A}">
                    <a16:rowId xmlns:a16="http://schemas.microsoft.com/office/drawing/2014/main" val="3246890421"/>
                  </a:ext>
                </a:extLst>
              </a:tr>
              <a:tr h="308775">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solidFill>
                            <a:schemeClr val="bg1"/>
                          </a:solidFill>
                          <a:latin typeface="Century Gothic" panose="020B0502020202020204" pitchFamily="34" charset="0"/>
                        </a:rPr>
                        <a:t>[STD-010-ENC] </a:t>
                      </a:r>
                      <a:r>
                        <a:rPr lang="en-US" sz="1200" dirty="0">
                          <a:solidFill>
                            <a:schemeClr val="bg1"/>
                          </a:solidFill>
                          <a:latin typeface="Century Gothic" panose="020B0502020202020204" pitchFamily="34" charset="0"/>
                        </a:rPr>
                        <a:t>Encryption Standards: Requires robust encryption for data at rest, in flight, and in use to maintain confidentiality and integrity.</a:t>
                      </a:r>
                    </a:p>
                  </a:txBody>
                  <a:tcPr/>
                </a:tc>
                <a:tc>
                  <a:txBody>
                    <a:bodyPr/>
                    <a:lstStyle/>
                    <a:p>
                      <a:r>
                        <a:rPr lang="en-US" sz="1200" dirty="0">
                          <a:solidFill>
                            <a:schemeClr val="bg1"/>
                          </a:solidFill>
                          <a:latin typeface="Century Gothic" panose="020B0502020202020204" pitchFamily="34" charset="0"/>
                        </a:rPr>
                        <a:t>High</a:t>
                      </a:r>
                    </a:p>
                  </a:txBody>
                  <a:tcPr/>
                </a:tc>
                <a:tc>
                  <a:txBody>
                    <a:bodyPr/>
                    <a:lstStyle/>
                    <a:p>
                      <a:r>
                        <a:rPr lang="en-US" sz="1200" dirty="0">
                          <a:solidFill>
                            <a:schemeClr val="bg1"/>
                          </a:solidFill>
                          <a:latin typeface="Century Gothic" panose="020B0502020202020204" pitchFamily="34" charset="0"/>
                        </a:rPr>
                        <a:t>Likely</a:t>
                      </a:r>
                    </a:p>
                  </a:txBody>
                  <a:tcPr/>
                </a:tc>
                <a:tc>
                  <a:txBody>
                    <a:bodyPr/>
                    <a:lstStyle/>
                    <a:p>
                      <a:r>
                        <a:rPr lang="en-US" sz="1200" dirty="0">
                          <a:solidFill>
                            <a:schemeClr val="bg1"/>
                          </a:solidFill>
                          <a:latin typeface="Century Gothic" panose="020B0502020202020204" pitchFamily="34" charset="0"/>
                        </a:rPr>
                        <a:t>High</a:t>
                      </a:r>
                    </a:p>
                  </a:txBody>
                  <a:tcPr/>
                </a:tc>
                <a:tc>
                  <a:txBody>
                    <a:bodyPr/>
                    <a:lstStyle/>
                    <a:p>
                      <a:r>
                        <a:rPr lang="en-US" sz="1200" dirty="0">
                          <a:solidFill>
                            <a:schemeClr val="bg1"/>
                          </a:solidFill>
                          <a:latin typeface="Century Gothic" panose="020B0502020202020204" pitchFamily="34" charset="0"/>
                        </a:rPr>
                        <a:t>5</a:t>
                      </a:r>
                    </a:p>
                  </a:txBody>
                  <a:tcPr/>
                </a:tc>
                <a:extLst>
                  <a:ext uri="{0D108BD9-81ED-4DB2-BD59-A6C34878D82A}">
                    <a16:rowId xmlns:a16="http://schemas.microsoft.com/office/drawing/2014/main" val="2738129454"/>
                  </a:ext>
                </a:extLst>
              </a:tr>
            </a:tbl>
          </a:graphicData>
        </a:graphic>
      </p:graphicFrame>
      <p:pic>
        <p:nvPicPr>
          <p:cNvPr id="25" name="Audio 24">
            <a:extLst>
              <a:ext uri="{FF2B5EF4-FFF2-40B4-BE49-F238E27FC236}">
                <a16:creationId xmlns:a16="http://schemas.microsoft.com/office/drawing/2014/main" id="{36B45DFA-4716-4996-434D-98A9ED9F024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6024"/>
    </mc:Choice>
    <mc:Fallback>
      <p:transition spd="slow" advTm="1460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3209306" cy="4024125"/>
          </a:xfrm>
          <a:prstGeom prst="rect">
            <a:avLst/>
          </a:prstGeom>
          <a:noFill/>
          <a:ln>
            <a:noFill/>
          </a:ln>
        </p:spPr>
        <p:txBody>
          <a:bodyPr spcFirstLastPara="1" wrap="square" lIns="91425" tIns="45700" rIns="91425" bIns="45700" anchor="t" anchorCtr="0">
            <a:normAutofit/>
          </a:bodyPr>
          <a:lstStyle/>
          <a:p>
            <a:pPr marL="139700" indent="0">
              <a:buSzPts val="2200"/>
              <a:buNone/>
            </a:pPr>
            <a:r>
              <a:rPr lang="en-US" sz="2000" b="1" dirty="0"/>
              <a:t>Encryption in Flight</a:t>
            </a:r>
          </a:p>
          <a:p>
            <a:pPr marL="425450" indent="-285750">
              <a:buSzPts val="2200"/>
            </a:pPr>
            <a:r>
              <a:rPr lang="en-US" sz="1600" dirty="0"/>
              <a:t>Policy: All data transmitted between systems must use secure protocols (e.g., TLS 1.2+).</a:t>
            </a:r>
          </a:p>
          <a:p>
            <a:pPr marL="425450" indent="-285750">
              <a:buSzPts val="2200"/>
            </a:pPr>
            <a:r>
              <a:rPr lang="en-US" sz="1600" dirty="0"/>
              <a:t>Why: Protects data from interception during transmission.</a:t>
            </a:r>
          </a:p>
          <a:p>
            <a:pPr marL="425450" indent="-285750">
              <a:buSzPts val="2200"/>
            </a:pPr>
            <a:r>
              <a:rPr lang="en-US" sz="1600" dirty="0"/>
              <a:t>Examples:</a:t>
            </a:r>
          </a:p>
          <a:p>
            <a:pPr marL="882650" lvl="1" indent="-285750">
              <a:buSzPts val="2200"/>
            </a:pPr>
            <a:r>
              <a:rPr lang="en-US" sz="1600" dirty="0"/>
              <a:t>HTTPS for web traffic</a:t>
            </a:r>
          </a:p>
          <a:p>
            <a:pPr marL="882650" lvl="1" indent="-285750">
              <a:buSzPts val="2200"/>
            </a:pPr>
            <a:r>
              <a:rPr lang="en-US" sz="1600" dirty="0"/>
              <a:t>Secure API communications with TLS</a:t>
            </a:r>
            <a:endParaRPr sz="1600" dirty="0"/>
          </a:p>
        </p:txBody>
      </p:sp>
      <p:pic>
        <p:nvPicPr>
          <p:cNvPr id="183" name="Google Shape;183;p7" descr="Green Pace logo"/>
          <p:cNvPicPr preferRelativeResize="0"/>
          <p:nvPr/>
        </p:nvPicPr>
        <p:blipFill>
          <a:blip r:embed="rId6">
            <a:alphaModFix/>
          </a:blip>
          <a:stretch>
            <a:fillRect/>
          </a:stretch>
        </p:blipFill>
        <p:spPr>
          <a:xfrm>
            <a:off x="515035" y="189760"/>
            <a:ext cx="886601" cy="1149225"/>
          </a:xfrm>
          <a:prstGeom prst="rect">
            <a:avLst/>
          </a:prstGeom>
          <a:noFill/>
          <a:ln>
            <a:noFill/>
          </a:ln>
        </p:spPr>
      </p:pic>
      <p:sp>
        <p:nvSpPr>
          <p:cNvPr id="5" name="Google Shape;182;p7">
            <a:extLst>
              <a:ext uri="{FF2B5EF4-FFF2-40B4-BE49-F238E27FC236}">
                <a16:creationId xmlns:a16="http://schemas.microsoft.com/office/drawing/2014/main" id="{1868B040-9259-8C24-6764-279EBC2E0DC6}"/>
              </a:ext>
            </a:extLst>
          </p:cNvPr>
          <p:cNvSpPr txBox="1">
            <a:spLocks/>
          </p:cNvSpPr>
          <p:nvPr/>
        </p:nvSpPr>
        <p:spPr>
          <a:xfrm>
            <a:off x="4407724" y="2194560"/>
            <a:ext cx="3209306" cy="402412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139700" indent="0">
              <a:buSzPts val="2200"/>
              <a:buNone/>
            </a:pPr>
            <a:r>
              <a:rPr lang="en-US" sz="2000" b="1" dirty="0"/>
              <a:t>Encryption at Rest</a:t>
            </a:r>
          </a:p>
          <a:p>
            <a:pPr marL="425450" indent="-285750">
              <a:buSzPts val="2200"/>
            </a:pPr>
            <a:r>
              <a:rPr lang="en-US" sz="1600" dirty="0"/>
              <a:t>Policy: Sensitive data must be encrypted using AES-256 or equivalent.</a:t>
            </a:r>
          </a:p>
          <a:p>
            <a:pPr marL="425450" indent="-285750">
              <a:buSzPts val="2200"/>
            </a:pPr>
            <a:r>
              <a:rPr lang="en-US" sz="1600" dirty="0"/>
              <a:t>Why: Protects stored data from unauthorized access.</a:t>
            </a:r>
          </a:p>
          <a:p>
            <a:pPr marL="425450" indent="-285750">
              <a:buSzPts val="2200"/>
            </a:pPr>
            <a:r>
              <a:rPr lang="en-US" sz="1600" dirty="0"/>
              <a:t>Examples:</a:t>
            </a:r>
          </a:p>
          <a:p>
            <a:pPr marL="882650" lvl="1" indent="-285750">
              <a:buSzPts val="2200"/>
            </a:pPr>
            <a:r>
              <a:rPr lang="en-US" sz="1400" dirty="0"/>
              <a:t>Database encryption</a:t>
            </a:r>
          </a:p>
          <a:p>
            <a:pPr marL="882650" lvl="1" indent="-285750">
              <a:buSzPts val="2200"/>
            </a:pPr>
            <a:r>
              <a:rPr lang="en-US" sz="1400" dirty="0"/>
              <a:t>Encrypted backups</a:t>
            </a:r>
          </a:p>
        </p:txBody>
      </p:sp>
      <p:sp>
        <p:nvSpPr>
          <p:cNvPr id="6" name="Google Shape;182;p7">
            <a:extLst>
              <a:ext uri="{FF2B5EF4-FFF2-40B4-BE49-F238E27FC236}">
                <a16:creationId xmlns:a16="http://schemas.microsoft.com/office/drawing/2014/main" id="{DDF0847D-7AB6-7969-C3EB-046CAB4C3EBF}"/>
              </a:ext>
            </a:extLst>
          </p:cNvPr>
          <p:cNvSpPr txBox="1">
            <a:spLocks/>
          </p:cNvSpPr>
          <p:nvPr/>
        </p:nvSpPr>
        <p:spPr>
          <a:xfrm>
            <a:off x="8129649" y="2194560"/>
            <a:ext cx="3209306" cy="402412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139700" indent="0">
              <a:buSzPts val="2200"/>
              <a:buNone/>
            </a:pPr>
            <a:r>
              <a:rPr lang="en-US" sz="2000" b="1" dirty="0"/>
              <a:t>Encryption in Use</a:t>
            </a:r>
          </a:p>
          <a:p>
            <a:pPr marL="425450" indent="-285750">
              <a:buSzPts val="2200"/>
            </a:pPr>
            <a:r>
              <a:rPr lang="en-US" sz="1600" dirty="0"/>
              <a:t>Policy: Encrypt sensitive data in memory during processing.</a:t>
            </a:r>
          </a:p>
          <a:p>
            <a:pPr marL="425450" indent="-285750">
              <a:buSzPts val="2200"/>
            </a:pPr>
            <a:r>
              <a:rPr lang="en-US" sz="1600" dirty="0"/>
              <a:t>Why: Prevents unauthorized access during runtime.</a:t>
            </a:r>
          </a:p>
          <a:p>
            <a:pPr marL="425450" indent="-285750">
              <a:buSzPts val="2200"/>
            </a:pPr>
            <a:r>
              <a:rPr lang="en-US" sz="1600" dirty="0"/>
              <a:t>Examples:</a:t>
            </a:r>
          </a:p>
          <a:p>
            <a:pPr marL="882650" lvl="1" indent="-285750">
              <a:buSzPts val="2200"/>
            </a:pPr>
            <a:r>
              <a:rPr lang="en-US" sz="1400" dirty="0"/>
              <a:t>Secure enclaves or Trusted Environments (TEES).</a:t>
            </a:r>
          </a:p>
          <a:p>
            <a:pPr marL="882650" lvl="1" indent="-285750">
              <a:buSzPts val="2200"/>
            </a:pPr>
            <a:r>
              <a:rPr lang="en-US" sz="1400" dirty="0"/>
              <a:t>Masking sensitive data during processing.</a:t>
            </a:r>
          </a:p>
        </p:txBody>
      </p:sp>
      <p:sp>
        <p:nvSpPr>
          <p:cNvPr id="7" name="TextBox 6">
            <a:extLst>
              <a:ext uri="{FF2B5EF4-FFF2-40B4-BE49-F238E27FC236}">
                <a16:creationId xmlns:a16="http://schemas.microsoft.com/office/drawing/2014/main" id="{7625F9FF-C8D4-8E88-95E8-6025A8AF4C66}"/>
              </a:ext>
            </a:extLst>
          </p:cNvPr>
          <p:cNvSpPr txBox="1"/>
          <p:nvPr/>
        </p:nvSpPr>
        <p:spPr>
          <a:xfrm>
            <a:off x="685800" y="6355844"/>
            <a:ext cx="3467595" cy="307777"/>
          </a:xfrm>
          <a:prstGeom prst="rect">
            <a:avLst/>
          </a:prstGeom>
          <a:noFill/>
        </p:spPr>
        <p:txBody>
          <a:bodyPr wrap="square" rtlCol="0">
            <a:spAutoFit/>
          </a:bodyPr>
          <a:lstStyle/>
          <a:p>
            <a:r>
              <a:rPr lang="en-US" dirty="0">
                <a:solidFill>
                  <a:schemeClr val="bg1"/>
                </a:solidFill>
                <a:latin typeface="Century Gothic" panose="020B0502020202020204" pitchFamily="34" charset="0"/>
              </a:rPr>
              <a:t>Source: </a:t>
            </a:r>
            <a:r>
              <a:rPr lang="en-US" dirty="0">
                <a:solidFill>
                  <a:schemeClr val="bg1"/>
                </a:solidFill>
                <a:effectLst/>
                <a:latin typeface="Century Gothic" panose="020B0502020202020204" pitchFamily="34" charset="0"/>
              </a:rPr>
              <a:t>(</a:t>
            </a:r>
            <a:r>
              <a:rPr lang="en-US" dirty="0" err="1">
                <a:solidFill>
                  <a:schemeClr val="bg1"/>
                </a:solidFill>
                <a:effectLst/>
                <a:latin typeface="Century Gothic" panose="020B0502020202020204" pitchFamily="34" charset="0"/>
              </a:rPr>
              <a:t>Dinic</a:t>
            </a:r>
            <a:r>
              <a:rPr lang="en-US" dirty="0">
                <a:solidFill>
                  <a:schemeClr val="bg1"/>
                </a:solidFill>
                <a:effectLst/>
                <a:latin typeface="Century Gothic" panose="020B0502020202020204" pitchFamily="34" charset="0"/>
              </a:rPr>
              <a:t>, 2022)</a:t>
            </a:r>
            <a:endParaRPr lang="en-US" dirty="0">
              <a:solidFill>
                <a:schemeClr val="bg1"/>
              </a:solidFill>
              <a:latin typeface="Century Gothic" panose="020B0502020202020204" pitchFamily="34" charset="0"/>
            </a:endParaRPr>
          </a:p>
        </p:txBody>
      </p:sp>
      <p:pic>
        <p:nvPicPr>
          <p:cNvPr id="36" name="Audio 35">
            <a:extLst>
              <a:ext uri="{FF2B5EF4-FFF2-40B4-BE49-F238E27FC236}">
                <a16:creationId xmlns:a16="http://schemas.microsoft.com/office/drawing/2014/main" id="{F88AA8C1-2F76-FD71-7B98-35D12259E8B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3501"/>
    </mc:Choice>
    <mc:Fallback>
      <p:transition spd="slow" advTm="535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1" end="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3" end="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xEl>
                                              <p:pRg st="4" end="4"/>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9" fill="hold" display="0">
                  <p:stCondLst>
                    <p:cond delay="indefinite"/>
                  </p:stCondLst>
                  <p:endCondLst>
                    <p:cond evt="onStopAudio" delay="0">
                      <p:tgtEl>
                        <p:sldTgt/>
                      </p:tgtEl>
                    </p:cond>
                  </p:endCondLst>
                </p:cTn>
                <p:tgtEl>
                  <p:spTgt spid="3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B7558FE6-7FC6-787A-65AF-8CFD92D96952}"/>
            </a:ext>
          </a:extLst>
        </p:cNvPr>
        <p:cNvGrpSpPr/>
        <p:nvPr/>
      </p:nvGrpSpPr>
      <p:grpSpPr>
        <a:xfrm>
          <a:off x="0" y="0"/>
          <a:ext cx="0" cy="0"/>
          <a:chOff x="0" y="0"/>
          <a:chExt cx="0" cy="0"/>
        </a:xfrm>
      </p:grpSpPr>
      <p:sp>
        <p:nvSpPr>
          <p:cNvPr id="181" name="Google Shape;181;p7">
            <a:extLst>
              <a:ext uri="{FF2B5EF4-FFF2-40B4-BE49-F238E27FC236}">
                <a16:creationId xmlns:a16="http://schemas.microsoft.com/office/drawing/2014/main" id="{D51B4659-4E67-8E3A-BBC5-4CAF7D793C2C}"/>
              </a:ext>
            </a:extLst>
          </p:cNvPr>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TRIPLE-A POLICIES</a:t>
            </a:r>
            <a:endParaRPr dirty="0"/>
          </a:p>
        </p:txBody>
      </p:sp>
      <p:sp>
        <p:nvSpPr>
          <p:cNvPr id="182" name="Google Shape;182;p7">
            <a:extLst>
              <a:ext uri="{FF2B5EF4-FFF2-40B4-BE49-F238E27FC236}">
                <a16:creationId xmlns:a16="http://schemas.microsoft.com/office/drawing/2014/main" id="{9B05A565-3DE8-0DAF-977C-390E50847D34}"/>
              </a:ext>
            </a:extLst>
          </p:cNvPr>
          <p:cNvSpPr txBox="1">
            <a:spLocks noGrp="1"/>
          </p:cNvSpPr>
          <p:nvPr>
            <p:ph type="body" idx="1"/>
          </p:nvPr>
        </p:nvSpPr>
        <p:spPr>
          <a:xfrm>
            <a:off x="685800" y="2194560"/>
            <a:ext cx="3209306" cy="4024125"/>
          </a:xfrm>
          <a:prstGeom prst="rect">
            <a:avLst/>
          </a:prstGeom>
          <a:noFill/>
          <a:ln>
            <a:noFill/>
          </a:ln>
        </p:spPr>
        <p:txBody>
          <a:bodyPr spcFirstLastPara="1" wrap="square" lIns="91425" tIns="45700" rIns="91425" bIns="45700" anchor="t" anchorCtr="0">
            <a:normAutofit lnSpcReduction="10000"/>
          </a:bodyPr>
          <a:lstStyle/>
          <a:p>
            <a:pPr marL="139700" indent="0">
              <a:buSzPts val="2200"/>
              <a:buNone/>
            </a:pPr>
            <a:r>
              <a:rPr lang="en-US" sz="2000" b="1" dirty="0"/>
              <a:t>Authentication</a:t>
            </a:r>
          </a:p>
          <a:p>
            <a:pPr marL="425450" indent="-285750">
              <a:buSzPts val="2200"/>
            </a:pPr>
            <a:r>
              <a:rPr lang="en-US" sz="1400" dirty="0"/>
              <a:t>Policy: All users and systems must authenticate using strong mechanisms, including Multi-Factor Authentication (MFA).</a:t>
            </a:r>
          </a:p>
          <a:p>
            <a:pPr marL="425450" indent="-285750">
              <a:buSzPts val="2200"/>
            </a:pPr>
            <a:r>
              <a:rPr lang="en-US" sz="1400" dirty="0"/>
              <a:t>Why: Ensures only authorized users access Green Pace resources.</a:t>
            </a:r>
          </a:p>
          <a:p>
            <a:pPr marL="425450" indent="-285750">
              <a:buSzPts val="2200"/>
            </a:pPr>
            <a:r>
              <a:rPr lang="en-US" sz="1400" dirty="0"/>
              <a:t>Examples:</a:t>
            </a:r>
          </a:p>
          <a:p>
            <a:pPr marL="882650" lvl="1" indent="-285750">
              <a:buSzPts val="2200"/>
            </a:pPr>
            <a:r>
              <a:rPr lang="en-US" sz="1400" dirty="0"/>
              <a:t>MFA for all accounts</a:t>
            </a:r>
          </a:p>
          <a:p>
            <a:pPr marL="882650" lvl="1" indent="-285750">
              <a:buSzPts val="2200"/>
            </a:pPr>
            <a:r>
              <a:rPr lang="en-US" sz="1400" dirty="0"/>
              <a:t>Secure password polices (e.g., minimum length, complexity.</a:t>
            </a:r>
          </a:p>
          <a:p>
            <a:pPr marL="882650" lvl="1" indent="-285750">
              <a:buSzPts val="2200"/>
            </a:pPr>
            <a:r>
              <a:rPr lang="en-US" sz="1400" dirty="0"/>
              <a:t>Use OAuth 2.0 or OpenID Connect for API authentication</a:t>
            </a:r>
          </a:p>
        </p:txBody>
      </p:sp>
      <p:pic>
        <p:nvPicPr>
          <p:cNvPr id="183" name="Google Shape;183;p7" descr="Green Pace logo">
            <a:extLst>
              <a:ext uri="{FF2B5EF4-FFF2-40B4-BE49-F238E27FC236}">
                <a16:creationId xmlns:a16="http://schemas.microsoft.com/office/drawing/2014/main" id="{327F3329-58DB-F290-1074-B79C436D8196}"/>
              </a:ext>
            </a:extLst>
          </p:cNvPr>
          <p:cNvPicPr preferRelativeResize="0"/>
          <p:nvPr/>
        </p:nvPicPr>
        <p:blipFill>
          <a:blip r:embed="rId6">
            <a:alphaModFix/>
          </a:blip>
          <a:stretch>
            <a:fillRect/>
          </a:stretch>
        </p:blipFill>
        <p:spPr>
          <a:xfrm>
            <a:off x="515035" y="189760"/>
            <a:ext cx="886601" cy="1149225"/>
          </a:xfrm>
          <a:prstGeom prst="rect">
            <a:avLst/>
          </a:prstGeom>
          <a:noFill/>
          <a:ln>
            <a:noFill/>
          </a:ln>
        </p:spPr>
      </p:pic>
      <p:sp>
        <p:nvSpPr>
          <p:cNvPr id="5" name="Google Shape;182;p7">
            <a:extLst>
              <a:ext uri="{FF2B5EF4-FFF2-40B4-BE49-F238E27FC236}">
                <a16:creationId xmlns:a16="http://schemas.microsoft.com/office/drawing/2014/main" id="{DDEFA17D-4F09-9C44-8608-F5CF934A1B60}"/>
              </a:ext>
            </a:extLst>
          </p:cNvPr>
          <p:cNvSpPr txBox="1">
            <a:spLocks/>
          </p:cNvSpPr>
          <p:nvPr/>
        </p:nvSpPr>
        <p:spPr>
          <a:xfrm>
            <a:off x="4407724" y="2194560"/>
            <a:ext cx="3209306" cy="402412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139700" indent="0">
              <a:buSzPts val="2200"/>
              <a:buNone/>
            </a:pPr>
            <a:r>
              <a:rPr lang="en-US" sz="2000" b="1" dirty="0"/>
              <a:t>Authorization</a:t>
            </a:r>
          </a:p>
          <a:p>
            <a:pPr marL="425450" indent="-285750">
              <a:buSzPts val="2200"/>
            </a:pPr>
            <a:r>
              <a:rPr lang="en-US" sz="1400" dirty="0"/>
              <a:t>Policy: Enforce the Principle of Least Privilege (</a:t>
            </a:r>
            <a:r>
              <a:rPr lang="en-US" sz="1400" dirty="0" err="1"/>
              <a:t>PoLP</a:t>
            </a:r>
            <a:r>
              <a:rPr lang="en-US" sz="1400" dirty="0"/>
              <a:t>), allowing access only to resources necessary for roles.</a:t>
            </a:r>
          </a:p>
          <a:p>
            <a:pPr marL="425450" indent="-285750">
              <a:buSzPts val="2200"/>
            </a:pPr>
            <a:r>
              <a:rPr lang="en-US" sz="1400" dirty="0"/>
              <a:t>Why: Minimizes risks from unauthorized actions or data breaches.</a:t>
            </a:r>
          </a:p>
          <a:p>
            <a:pPr marL="425450" indent="-285750">
              <a:buSzPts val="2200"/>
            </a:pPr>
            <a:r>
              <a:rPr lang="en-US" sz="1400" dirty="0"/>
              <a:t>Examples:</a:t>
            </a:r>
          </a:p>
          <a:p>
            <a:pPr marL="882650" lvl="1" indent="-285750">
              <a:buSzPts val="2200"/>
            </a:pPr>
            <a:r>
              <a:rPr lang="en-US" sz="1400" dirty="0"/>
              <a:t>Role-based access control (RBAC).</a:t>
            </a:r>
          </a:p>
          <a:p>
            <a:pPr marL="882650" lvl="1" indent="-285750">
              <a:buSzPts val="2200"/>
            </a:pPr>
            <a:r>
              <a:rPr lang="en-US" sz="1400" dirty="0"/>
              <a:t>Regular audits of permissions.</a:t>
            </a:r>
          </a:p>
          <a:p>
            <a:pPr marL="882650" lvl="1" indent="-285750">
              <a:buSzPts val="2200"/>
            </a:pPr>
            <a:r>
              <a:rPr lang="en-US" sz="1400" dirty="0"/>
              <a:t>Access control lists (ACLs) for files and systems.</a:t>
            </a:r>
          </a:p>
        </p:txBody>
      </p:sp>
      <p:sp>
        <p:nvSpPr>
          <p:cNvPr id="6" name="Google Shape;182;p7">
            <a:extLst>
              <a:ext uri="{FF2B5EF4-FFF2-40B4-BE49-F238E27FC236}">
                <a16:creationId xmlns:a16="http://schemas.microsoft.com/office/drawing/2014/main" id="{2B2FA512-035F-F45E-C0D7-75F73549C0E3}"/>
              </a:ext>
            </a:extLst>
          </p:cNvPr>
          <p:cNvSpPr txBox="1">
            <a:spLocks/>
          </p:cNvSpPr>
          <p:nvPr/>
        </p:nvSpPr>
        <p:spPr>
          <a:xfrm>
            <a:off x="8129649" y="2194560"/>
            <a:ext cx="3209306" cy="4024125"/>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139700" indent="0">
              <a:buSzPts val="2200"/>
              <a:buNone/>
            </a:pPr>
            <a:r>
              <a:rPr lang="en-US" sz="2000" b="1" dirty="0"/>
              <a:t>Accounting</a:t>
            </a:r>
          </a:p>
          <a:p>
            <a:pPr marL="425450" indent="-285750">
              <a:buSzPts val="2200"/>
            </a:pPr>
            <a:r>
              <a:rPr lang="en-US" sz="1400" dirty="0"/>
              <a:t>Policy: Log and monitor all access and changes to resources to ensure accountability and compliance.</a:t>
            </a:r>
          </a:p>
          <a:p>
            <a:pPr marL="425450" indent="-285750">
              <a:buSzPts val="2200"/>
            </a:pPr>
            <a:r>
              <a:rPr lang="en-US" sz="1400" dirty="0"/>
              <a:t>Why: Provides an audit trail for investigations and compliance reporting.</a:t>
            </a:r>
          </a:p>
          <a:p>
            <a:pPr marL="425450" indent="-285750">
              <a:buSzPts val="2200"/>
            </a:pPr>
            <a:r>
              <a:rPr lang="en-US" sz="1400" dirty="0"/>
              <a:t>Examples:</a:t>
            </a:r>
          </a:p>
          <a:p>
            <a:pPr marL="882650" lvl="1" indent="-285750">
              <a:buSzPts val="2200"/>
            </a:pPr>
            <a:r>
              <a:rPr lang="en-US" sz="1400" dirty="0"/>
              <a:t>Log user login attempts and administrative actions.</a:t>
            </a:r>
          </a:p>
          <a:p>
            <a:pPr marL="882650" lvl="1" indent="-285750">
              <a:buSzPts val="2200"/>
            </a:pPr>
            <a:r>
              <a:rPr lang="en-US" sz="1400" dirty="0"/>
              <a:t>Monitor file access and modifications.</a:t>
            </a:r>
          </a:p>
          <a:p>
            <a:pPr marL="882650" lvl="1" indent="-285750">
              <a:buSzPts val="2200"/>
            </a:pPr>
            <a:r>
              <a:rPr lang="en-US" sz="1400" dirty="0"/>
              <a:t>Use centralized logging tools (e.g., Splunk or ELK Stack).</a:t>
            </a:r>
          </a:p>
        </p:txBody>
      </p:sp>
      <p:sp>
        <p:nvSpPr>
          <p:cNvPr id="2" name="TextBox 1">
            <a:extLst>
              <a:ext uri="{FF2B5EF4-FFF2-40B4-BE49-F238E27FC236}">
                <a16:creationId xmlns:a16="http://schemas.microsoft.com/office/drawing/2014/main" id="{FBDE476E-E070-57E7-7434-95DF7DB0B7F4}"/>
              </a:ext>
            </a:extLst>
          </p:cNvPr>
          <p:cNvSpPr txBox="1"/>
          <p:nvPr/>
        </p:nvSpPr>
        <p:spPr>
          <a:xfrm>
            <a:off x="1508166" y="6317673"/>
            <a:ext cx="3348842" cy="307777"/>
          </a:xfrm>
          <a:prstGeom prst="rect">
            <a:avLst/>
          </a:prstGeom>
          <a:noFill/>
        </p:spPr>
        <p:txBody>
          <a:bodyPr wrap="square" rtlCol="0">
            <a:spAutoFit/>
          </a:bodyPr>
          <a:lstStyle/>
          <a:p>
            <a:r>
              <a:rPr lang="en-US" dirty="0">
                <a:solidFill>
                  <a:schemeClr val="bg1"/>
                </a:solidFill>
                <a:latin typeface="Century Gothic" panose="020B0502020202020204" pitchFamily="34" charset="0"/>
              </a:rPr>
              <a:t>Source: </a:t>
            </a:r>
            <a:r>
              <a:rPr lang="en-US" dirty="0">
                <a:solidFill>
                  <a:schemeClr val="bg1"/>
                </a:solidFill>
                <a:effectLst/>
                <a:latin typeface="Century Gothic" panose="020B0502020202020204" pitchFamily="34" charset="0"/>
              </a:rPr>
              <a:t>(Fortinet, 2023)</a:t>
            </a:r>
            <a:endParaRPr lang="en-US" dirty="0">
              <a:solidFill>
                <a:schemeClr val="bg1"/>
              </a:solidFill>
              <a:latin typeface="Century Gothic" panose="020B0502020202020204" pitchFamily="34" charset="0"/>
            </a:endParaRPr>
          </a:p>
        </p:txBody>
      </p:sp>
      <p:pic>
        <p:nvPicPr>
          <p:cNvPr id="19" name="Audio 18">
            <a:extLst>
              <a:ext uri="{FF2B5EF4-FFF2-40B4-BE49-F238E27FC236}">
                <a16:creationId xmlns:a16="http://schemas.microsoft.com/office/drawing/2014/main" id="{CE63984B-6F00-610D-6001-1EE95D55FB0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297673088"/>
      </p:ext>
    </p:extLst>
  </p:cSld>
  <p:clrMapOvr>
    <a:masterClrMapping/>
  </p:clrMapOvr>
  <mc:AlternateContent xmlns:mc="http://schemas.openxmlformats.org/markup-compatibility/2006">
    <mc:Choice xmlns:p14="http://schemas.microsoft.com/office/powerpoint/2010/main" Requires="p14">
      <p:transition spd="slow" p14:dur="2000" advTm="83240"/>
    </mc:Choice>
    <mc:Fallback>
      <p:transition spd="slow" advTm="832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0" end="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1" end="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xEl>
                                              <p:pRg st="2" end="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xEl>
                                              <p:pRg st="3" end="3"/>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
                                            <p:txEl>
                                              <p:pRg st="4" end="4"/>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
                                            <p:txEl>
                                              <p:pRg st="5" end="5"/>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5" fill="hold" display="0">
                  <p:stCondLst>
                    <p:cond delay="indefinite"/>
                  </p:stCondLst>
                  <p:endCondLst>
                    <p:cond evt="onStopAudio" delay="0">
                      <p:tgtEl>
                        <p:sldTgt/>
                      </p:tgtEl>
                    </p:cond>
                  </p:endCondLst>
                </p:cTn>
                <p:tgtEl>
                  <p:spTgt spid="1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1850176"/>
            <a:ext cx="10820400" cy="1724298"/>
          </a:xfrm>
          <a:prstGeom prst="rect">
            <a:avLst/>
          </a:prstGeom>
          <a:noFill/>
          <a:ln>
            <a:noFill/>
          </a:ln>
        </p:spPr>
        <p:txBody>
          <a:bodyPr spcFirstLastPara="1" wrap="square" lIns="91425" tIns="45700" rIns="91425" bIns="45700" anchor="t" anchorCtr="0">
            <a:noAutofit/>
          </a:bodyPr>
          <a:lstStyle/>
          <a:p>
            <a:pPr marL="342900"/>
            <a:r>
              <a:rPr lang="en-US" sz="1600" b="1" dirty="0"/>
              <a:t>Vulnerability Tested: </a:t>
            </a:r>
            <a:r>
              <a:rPr lang="en-US" sz="1600" dirty="0"/>
              <a:t>Input Validation for Buffer Overflows</a:t>
            </a:r>
          </a:p>
          <a:p>
            <a:pPr marL="342900"/>
            <a:r>
              <a:rPr lang="en-US" sz="1600" b="1" dirty="0"/>
              <a:t>Test Details:</a:t>
            </a:r>
          </a:p>
          <a:p>
            <a:pPr marL="800100" lvl="1"/>
            <a:r>
              <a:rPr lang="en-US" sz="1600" dirty="0"/>
              <a:t>Positive Test: Input string of acceptable length passes without errors.</a:t>
            </a:r>
          </a:p>
          <a:p>
            <a:pPr marL="800100" lvl="1"/>
            <a:r>
              <a:rPr lang="en-US" sz="1600" dirty="0"/>
              <a:t>Negative Test: Input string exceeding buffer size triggers an exception or prevents overflow</a:t>
            </a:r>
            <a:endParaRPr sz="1600" dirty="0"/>
          </a:p>
        </p:txBody>
      </p:sp>
      <p:pic>
        <p:nvPicPr>
          <p:cNvPr id="197" name="Google Shape;197;g9504e29505_0_0" descr="Green Pace logo"/>
          <p:cNvPicPr preferRelativeResize="0"/>
          <p:nvPr/>
        </p:nvPicPr>
        <p:blipFill>
          <a:blip r:embed="rId6">
            <a:alphaModFix/>
          </a:blip>
          <a:stretch>
            <a:fillRect/>
          </a:stretch>
        </p:blipFill>
        <p:spPr>
          <a:xfrm>
            <a:off x="503160" y="189760"/>
            <a:ext cx="886601" cy="1149225"/>
          </a:xfrm>
          <a:prstGeom prst="rect">
            <a:avLst/>
          </a:prstGeom>
          <a:noFill/>
          <a:ln>
            <a:noFill/>
          </a:ln>
        </p:spPr>
      </p:pic>
      <p:pic>
        <p:nvPicPr>
          <p:cNvPr id="3" name="Picture 2" descr="A computer screen shot of text&#10;&#10;Description automatically generated">
            <a:extLst>
              <a:ext uri="{FF2B5EF4-FFF2-40B4-BE49-F238E27FC236}">
                <a16:creationId xmlns:a16="http://schemas.microsoft.com/office/drawing/2014/main" id="{9416ACD1-3BA4-5C42-94E7-C64CA83527A8}"/>
              </a:ext>
            </a:extLst>
          </p:cNvPr>
          <p:cNvPicPr>
            <a:picLocks noChangeAspect="1"/>
          </p:cNvPicPr>
          <p:nvPr/>
        </p:nvPicPr>
        <p:blipFill>
          <a:blip r:embed="rId7"/>
          <a:stretch>
            <a:fillRect/>
          </a:stretch>
        </p:blipFill>
        <p:spPr>
          <a:xfrm>
            <a:off x="685800" y="3895106"/>
            <a:ext cx="5276721" cy="2638361"/>
          </a:xfrm>
          <a:prstGeom prst="rect">
            <a:avLst/>
          </a:prstGeom>
        </p:spPr>
      </p:pic>
      <p:sp>
        <p:nvSpPr>
          <p:cNvPr id="4" name="TextBox 3">
            <a:extLst>
              <a:ext uri="{FF2B5EF4-FFF2-40B4-BE49-F238E27FC236}">
                <a16:creationId xmlns:a16="http://schemas.microsoft.com/office/drawing/2014/main" id="{14621DF2-4CB2-E78E-AA4D-7B4FA0B35769}"/>
              </a:ext>
            </a:extLst>
          </p:cNvPr>
          <p:cNvSpPr txBox="1"/>
          <p:nvPr/>
        </p:nvSpPr>
        <p:spPr>
          <a:xfrm>
            <a:off x="2142011" y="3587329"/>
            <a:ext cx="1935678" cy="307777"/>
          </a:xfrm>
          <a:prstGeom prst="rect">
            <a:avLst/>
          </a:prstGeom>
          <a:noFill/>
        </p:spPr>
        <p:txBody>
          <a:bodyPr wrap="square" rtlCol="0">
            <a:spAutoFit/>
          </a:bodyPr>
          <a:lstStyle/>
          <a:p>
            <a:pPr algn="ctr"/>
            <a:r>
              <a:rPr lang="en-US" dirty="0">
                <a:solidFill>
                  <a:schemeClr val="bg1"/>
                </a:solidFill>
                <a:latin typeface="Century Gothic" panose="020B0502020202020204" pitchFamily="34" charset="0"/>
              </a:rPr>
              <a:t>Code Snippet:</a:t>
            </a:r>
          </a:p>
        </p:txBody>
      </p:sp>
      <p:pic>
        <p:nvPicPr>
          <p:cNvPr id="6" name="Picture 5" descr="A screenshot of a computer program&#10;&#10;Description automatically generated">
            <a:extLst>
              <a:ext uri="{FF2B5EF4-FFF2-40B4-BE49-F238E27FC236}">
                <a16:creationId xmlns:a16="http://schemas.microsoft.com/office/drawing/2014/main" id="{F4358951-9312-8E88-8575-944002BECB0C}"/>
              </a:ext>
            </a:extLst>
          </p:cNvPr>
          <p:cNvPicPr>
            <a:picLocks noChangeAspect="1"/>
          </p:cNvPicPr>
          <p:nvPr/>
        </p:nvPicPr>
        <p:blipFill>
          <a:blip r:embed="rId8"/>
          <a:stretch>
            <a:fillRect/>
          </a:stretch>
        </p:blipFill>
        <p:spPr>
          <a:xfrm>
            <a:off x="6338457" y="3895106"/>
            <a:ext cx="5167743" cy="2638361"/>
          </a:xfrm>
          <a:prstGeom prst="rect">
            <a:avLst/>
          </a:prstGeom>
        </p:spPr>
      </p:pic>
      <p:sp>
        <p:nvSpPr>
          <p:cNvPr id="7" name="TextBox 6">
            <a:extLst>
              <a:ext uri="{FF2B5EF4-FFF2-40B4-BE49-F238E27FC236}">
                <a16:creationId xmlns:a16="http://schemas.microsoft.com/office/drawing/2014/main" id="{EF4FE712-98E4-A56F-8EAA-ACF01D1E66B8}"/>
              </a:ext>
            </a:extLst>
          </p:cNvPr>
          <p:cNvSpPr txBox="1"/>
          <p:nvPr/>
        </p:nvSpPr>
        <p:spPr>
          <a:xfrm>
            <a:off x="8019803" y="3586351"/>
            <a:ext cx="1805050" cy="307777"/>
          </a:xfrm>
          <a:prstGeom prst="rect">
            <a:avLst/>
          </a:prstGeom>
          <a:noFill/>
        </p:spPr>
        <p:txBody>
          <a:bodyPr wrap="square" rtlCol="0">
            <a:spAutoFit/>
          </a:bodyPr>
          <a:lstStyle/>
          <a:p>
            <a:pPr algn="ctr"/>
            <a:r>
              <a:rPr lang="en-US" dirty="0">
                <a:solidFill>
                  <a:schemeClr val="bg1"/>
                </a:solidFill>
                <a:latin typeface="Century Gothic" panose="020B0502020202020204" pitchFamily="34" charset="0"/>
              </a:rPr>
              <a:t>Results:</a:t>
            </a:r>
          </a:p>
        </p:txBody>
      </p:sp>
      <p:pic>
        <p:nvPicPr>
          <p:cNvPr id="13" name="Audio 12">
            <a:extLst>
              <a:ext uri="{FF2B5EF4-FFF2-40B4-BE49-F238E27FC236}">
                <a16:creationId xmlns:a16="http://schemas.microsoft.com/office/drawing/2014/main" id="{50733764-EA2F-5F65-5ACF-9AAFDD4C137E}"/>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5010"/>
    </mc:Choice>
    <mc:Fallback>
      <p:transition spd="slow" advTm="450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00761C67-1956-2076-E9AB-07E990B93051}"/>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F8DF41C8-CC3C-A088-63A0-1555E626CC5F}"/>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a:extLst>
              <a:ext uri="{FF2B5EF4-FFF2-40B4-BE49-F238E27FC236}">
                <a16:creationId xmlns:a16="http://schemas.microsoft.com/office/drawing/2014/main" id="{BACA59C2-8D30-D0F9-D6FA-B4BC28BC6FD6}"/>
              </a:ext>
            </a:extLst>
          </p:cNvPr>
          <p:cNvSpPr txBox="1">
            <a:spLocks noGrp="1"/>
          </p:cNvSpPr>
          <p:nvPr>
            <p:ph type="body" idx="1"/>
          </p:nvPr>
        </p:nvSpPr>
        <p:spPr>
          <a:xfrm>
            <a:off x="685800" y="1619135"/>
            <a:ext cx="10820400" cy="1866801"/>
          </a:xfrm>
          <a:prstGeom prst="rect">
            <a:avLst/>
          </a:prstGeom>
          <a:noFill/>
          <a:ln>
            <a:noFill/>
          </a:ln>
        </p:spPr>
        <p:txBody>
          <a:bodyPr spcFirstLastPara="1" wrap="square" lIns="91425" tIns="45700" rIns="91425" bIns="45700" anchor="t" anchorCtr="0">
            <a:noAutofit/>
          </a:bodyPr>
          <a:lstStyle/>
          <a:p>
            <a:pPr marL="342900"/>
            <a:r>
              <a:rPr lang="en-US" sz="1800" b="1" dirty="0"/>
              <a:t>Vulnerability Tested</a:t>
            </a:r>
            <a:r>
              <a:rPr lang="en-US" sz="1800" dirty="0"/>
              <a:t>: SQL Injection</a:t>
            </a:r>
          </a:p>
          <a:p>
            <a:pPr marL="342900"/>
            <a:r>
              <a:rPr lang="en-US" sz="1800" dirty="0"/>
              <a:t>Test Details:</a:t>
            </a:r>
          </a:p>
          <a:p>
            <a:pPr marL="800100" lvl="1"/>
            <a:r>
              <a:rPr lang="en-US" sz="1800" dirty="0"/>
              <a:t>Positive Test: The </a:t>
            </a:r>
            <a:r>
              <a:rPr lang="en-US" sz="1800" dirty="0" err="1"/>
              <a:t>executeQuerySafe</a:t>
            </a:r>
            <a:r>
              <a:rPr lang="en-US" sz="1800" dirty="0"/>
              <a:t> function handles inputs securely and returns correct results.</a:t>
            </a:r>
          </a:p>
          <a:p>
            <a:pPr marL="800100" lvl="1"/>
            <a:r>
              <a:rPr lang="en-US" sz="1800" dirty="0"/>
              <a:t>Negative Test: The </a:t>
            </a:r>
            <a:r>
              <a:rPr lang="en-US" sz="1800" dirty="0" err="1"/>
              <a:t>executeQuery</a:t>
            </a:r>
            <a:r>
              <a:rPr lang="en-US" sz="1800" dirty="0"/>
              <a:t> function demonstrates the SQL injection vulnerability.</a:t>
            </a:r>
            <a:endParaRPr sz="1800" dirty="0"/>
          </a:p>
        </p:txBody>
      </p:sp>
      <p:pic>
        <p:nvPicPr>
          <p:cNvPr id="197" name="Google Shape;197;g9504e29505_0_0" descr="Green Pace logo">
            <a:extLst>
              <a:ext uri="{FF2B5EF4-FFF2-40B4-BE49-F238E27FC236}">
                <a16:creationId xmlns:a16="http://schemas.microsoft.com/office/drawing/2014/main" id="{F00ED02C-B63E-E0EE-C058-3861AF8C2FDC}"/>
              </a:ext>
            </a:extLst>
          </p:cNvPr>
          <p:cNvPicPr preferRelativeResize="0"/>
          <p:nvPr/>
        </p:nvPicPr>
        <p:blipFill>
          <a:blip r:embed="rId6">
            <a:alphaModFix/>
          </a:blip>
          <a:stretch>
            <a:fillRect/>
          </a:stretch>
        </p:blipFill>
        <p:spPr>
          <a:xfrm>
            <a:off x="431908" y="189760"/>
            <a:ext cx="886601" cy="1149225"/>
          </a:xfrm>
          <a:prstGeom prst="rect">
            <a:avLst/>
          </a:prstGeom>
          <a:noFill/>
          <a:ln>
            <a:noFill/>
          </a:ln>
        </p:spPr>
      </p:pic>
      <p:pic>
        <p:nvPicPr>
          <p:cNvPr id="5" name="Picture 4" descr="A screenshot of a computer&#10;&#10;Description automatically generated">
            <a:extLst>
              <a:ext uri="{FF2B5EF4-FFF2-40B4-BE49-F238E27FC236}">
                <a16:creationId xmlns:a16="http://schemas.microsoft.com/office/drawing/2014/main" id="{B0A5BC99-AF53-9C7B-6259-8E08EC9FF261}"/>
              </a:ext>
            </a:extLst>
          </p:cNvPr>
          <p:cNvPicPr>
            <a:picLocks noChangeAspect="1"/>
          </p:cNvPicPr>
          <p:nvPr/>
        </p:nvPicPr>
        <p:blipFill>
          <a:blip r:embed="rId7"/>
          <a:stretch>
            <a:fillRect/>
          </a:stretch>
        </p:blipFill>
        <p:spPr>
          <a:xfrm>
            <a:off x="6863939" y="3744203"/>
            <a:ext cx="4538430" cy="2776643"/>
          </a:xfrm>
          <a:prstGeom prst="rect">
            <a:avLst/>
          </a:prstGeom>
        </p:spPr>
      </p:pic>
      <p:sp>
        <p:nvSpPr>
          <p:cNvPr id="6" name="TextBox 5">
            <a:extLst>
              <a:ext uri="{FF2B5EF4-FFF2-40B4-BE49-F238E27FC236}">
                <a16:creationId xmlns:a16="http://schemas.microsoft.com/office/drawing/2014/main" id="{B9E1A3A8-7BC3-257C-8E3A-5B65E484460A}"/>
              </a:ext>
            </a:extLst>
          </p:cNvPr>
          <p:cNvSpPr txBox="1"/>
          <p:nvPr/>
        </p:nvSpPr>
        <p:spPr>
          <a:xfrm>
            <a:off x="7873340" y="3485936"/>
            <a:ext cx="2517569" cy="307777"/>
          </a:xfrm>
          <a:prstGeom prst="rect">
            <a:avLst/>
          </a:prstGeom>
          <a:noFill/>
        </p:spPr>
        <p:txBody>
          <a:bodyPr wrap="square" rtlCol="0">
            <a:spAutoFit/>
          </a:bodyPr>
          <a:lstStyle/>
          <a:p>
            <a:pPr algn="ctr"/>
            <a:r>
              <a:rPr lang="en-US" dirty="0">
                <a:solidFill>
                  <a:schemeClr val="bg1"/>
                </a:solidFill>
                <a:latin typeface="Century Gothic" panose="020B0502020202020204" pitchFamily="34" charset="0"/>
              </a:rPr>
              <a:t>Results:</a:t>
            </a:r>
          </a:p>
        </p:txBody>
      </p:sp>
      <p:pic>
        <p:nvPicPr>
          <p:cNvPr id="8" name="Picture 7" descr="A screen shot of a computer program&#10;&#10;Description automatically generated">
            <a:extLst>
              <a:ext uri="{FF2B5EF4-FFF2-40B4-BE49-F238E27FC236}">
                <a16:creationId xmlns:a16="http://schemas.microsoft.com/office/drawing/2014/main" id="{0FF74234-3C03-9FBB-BB9A-74A1C2BDAB2F}"/>
              </a:ext>
            </a:extLst>
          </p:cNvPr>
          <p:cNvPicPr>
            <a:picLocks noChangeAspect="1"/>
          </p:cNvPicPr>
          <p:nvPr/>
        </p:nvPicPr>
        <p:blipFill>
          <a:blip r:embed="rId8"/>
          <a:stretch>
            <a:fillRect/>
          </a:stretch>
        </p:blipFill>
        <p:spPr>
          <a:xfrm>
            <a:off x="431908" y="3766880"/>
            <a:ext cx="6242545" cy="2753966"/>
          </a:xfrm>
          <a:prstGeom prst="rect">
            <a:avLst/>
          </a:prstGeom>
        </p:spPr>
      </p:pic>
      <p:sp>
        <p:nvSpPr>
          <p:cNvPr id="9" name="TextBox 8">
            <a:extLst>
              <a:ext uri="{FF2B5EF4-FFF2-40B4-BE49-F238E27FC236}">
                <a16:creationId xmlns:a16="http://schemas.microsoft.com/office/drawing/2014/main" id="{A40EDF25-80E3-B48E-E5BA-D07337190E8B}"/>
              </a:ext>
            </a:extLst>
          </p:cNvPr>
          <p:cNvSpPr txBox="1"/>
          <p:nvPr/>
        </p:nvSpPr>
        <p:spPr>
          <a:xfrm>
            <a:off x="2775346" y="3436426"/>
            <a:ext cx="1555668" cy="307777"/>
          </a:xfrm>
          <a:prstGeom prst="rect">
            <a:avLst/>
          </a:prstGeom>
          <a:noFill/>
        </p:spPr>
        <p:txBody>
          <a:bodyPr wrap="square" rtlCol="0">
            <a:spAutoFit/>
          </a:bodyPr>
          <a:lstStyle/>
          <a:p>
            <a:pPr algn="ctr"/>
            <a:r>
              <a:rPr lang="en-US" dirty="0">
                <a:solidFill>
                  <a:schemeClr val="bg1"/>
                </a:solidFill>
                <a:latin typeface="Century Gothic" panose="020B0502020202020204" pitchFamily="34" charset="0"/>
              </a:rPr>
              <a:t>Code Snippet:</a:t>
            </a:r>
          </a:p>
        </p:txBody>
      </p:sp>
      <p:pic>
        <p:nvPicPr>
          <p:cNvPr id="15" name="Audio 14">
            <a:extLst>
              <a:ext uri="{FF2B5EF4-FFF2-40B4-BE49-F238E27FC236}">
                <a16:creationId xmlns:a16="http://schemas.microsoft.com/office/drawing/2014/main" id="{53F2C5BE-4A55-A5A2-A638-2622E1FAD928}"/>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24867292"/>
      </p:ext>
    </p:extLst>
  </p:cSld>
  <p:clrMapOvr>
    <a:masterClrMapping/>
  </p:clrMapOvr>
  <mc:AlternateContent xmlns:mc="http://schemas.openxmlformats.org/markup-compatibility/2006">
    <mc:Choice xmlns:p14="http://schemas.microsoft.com/office/powerpoint/2010/main" Requires="p14">
      <p:transition spd="slow" p14:dur="2000" advTm="67688"/>
    </mc:Choice>
    <mc:Fallback>
      <p:transition spd="slow" advTm="676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7.5|15.4|17.9"/>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7.5|25.3|20.9"/>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4844</TotalTime>
  <Words>2157</Words>
  <Application>Microsoft Macintosh PowerPoint</Application>
  <PresentationFormat>Widescreen</PresentationFormat>
  <Paragraphs>235</Paragraphs>
  <Slides>17</Slides>
  <Notes>17</Notes>
  <HiddenSlides>0</HiddenSlides>
  <MMClips>17</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Century Gothic</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Testing</vt:lpstr>
      <vt:lpstr>Unit Testing</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Hendrix, Hannah</cp:lastModifiedBy>
  <cp:revision>5</cp:revision>
  <dcterms:created xsi:type="dcterms:W3CDTF">2020-08-19T17:59:24Z</dcterms:created>
  <dcterms:modified xsi:type="dcterms:W3CDTF">2024-12-19T05:26:32Z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